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5" r:id="rId4"/>
  </p:sldMasterIdLst>
  <p:notesMasterIdLst>
    <p:notesMasterId r:id="rId14"/>
  </p:notesMasterIdLst>
  <p:sldIdLst>
    <p:sldId id="3076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840C1F-42DF-0A59-9011-D90A2FF9C6D7}" name="Herron, Kyle" initials="HK" userId="S::KHERRON@calgary.ca::c171c5ff-58a9-4f88-bc5f-2f3066afb25e" providerId="AD"/>
  <p188:author id="{F0A3447F-687D-3887-B922-D254BEB51413}" name="Guest User" initials="GU" userId="S::urn:spo:anon#bb965d59fbf555e790956bd06caf3b9213065ce76ba72d17b7e2f47aed12a31e::" providerId="AD"/>
  <p188:author id="{9EC538C0-2DF6-1F26-E1B1-21D9B7A0270A}" name="Rivas, Courtney M." initials="RM" userId="S::cmrobertson1@calgary.ca::2a7370ab-d8a4-42cb-a892-1ce270a479f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F55"/>
    <a:srgbClr val="C8102E"/>
    <a:srgbClr val="6295B4"/>
    <a:srgbClr val="E5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3F8B03-AEE5-4855-3AFA-288AAF6182DE}" v="4" dt="2024-04-19T16:28:46.485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vas, Courtney M." userId="S::cmrobertson1@calgary.ca::2a7370ab-d8a4-42cb-a892-1ce270a479f4" providerId="AD" clId="Web-{5E3F8B03-AEE5-4855-3AFA-288AAF6182DE}"/>
    <pc:docChg chg="">
      <pc:chgData name="Rivas, Courtney M." userId="S::cmrobertson1@calgary.ca::2a7370ab-d8a4-42cb-a892-1ce270a479f4" providerId="AD" clId="Web-{5E3F8B03-AEE5-4855-3AFA-288AAF6182DE}" dt="2024-04-19T16:28:46.485" v="3"/>
      <pc:docMkLst>
        <pc:docMk/>
      </pc:docMkLst>
      <pc:sldChg chg="delCm">
        <pc:chgData name="Rivas, Courtney M." userId="S::cmrobertson1@calgary.ca::2a7370ab-d8a4-42cb-a892-1ce270a479f4" providerId="AD" clId="Web-{5E3F8B03-AEE5-4855-3AFA-288AAF6182DE}" dt="2024-04-19T16:27:04.077" v="0"/>
        <pc:sldMkLst>
          <pc:docMk/>
          <pc:sldMk cId="1541290173" sldId="30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ivas, Courtney M." userId="S::cmrobertson1@calgary.ca::2a7370ab-d8a4-42cb-a892-1ce270a479f4" providerId="AD" clId="Web-{5E3F8B03-AEE5-4855-3AFA-288AAF6182DE}" dt="2024-04-19T16:27:04.077" v="0"/>
              <pc2:cmMkLst xmlns:pc2="http://schemas.microsoft.com/office/powerpoint/2019/9/main/command">
                <pc:docMk/>
                <pc:sldMk cId="1541290173" sldId="301"/>
                <pc2:cmMk id="{81EB3222-4718-460E-B941-4B8E7AC0774B}"/>
              </pc2:cmMkLst>
            </pc226:cmChg>
          </p:ext>
        </pc:extLst>
      </pc:sldChg>
      <pc:sldChg chg="delCm">
        <pc:chgData name="Rivas, Courtney M." userId="S::cmrobertson1@calgary.ca::2a7370ab-d8a4-42cb-a892-1ce270a479f4" providerId="AD" clId="Web-{5E3F8B03-AEE5-4855-3AFA-288AAF6182DE}" dt="2024-04-19T16:28:09.937" v="2"/>
        <pc:sldMkLst>
          <pc:docMk/>
          <pc:sldMk cId="3121589971" sldId="30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ivas, Courtney M." userId="S::cmrobertson1@calgary.ca::2a7370ab-d8a4-42cb-a892-1ce270a479f4" providerId="AD" clId="Web-{5E3F8B03-AEE5-4855-3AFA-288AAF6182DE}" dt="2024-04-19T16:28:05.750" v="1"/>
              <pc2:cmMkLst xmlns:pc2="http://schemas.microsoft.com/office/powerpoint/2019/9/main/command">
                <pc:docMk/>
                <pc:sldMk cId="3121589971" sldId="302"/>
                <pc2:cmMk id="{C17EB2BD-3C66-44B8-B6C5-F480506C15CC}"/>
              </pc2:cmMkLst>
            </pc226:cmChg>
            <pc226:cmChg xmlns:pc226="http://schemas.microsoft.com/office/powerpoint/2022/06/main/command" chg="del">
              <pc226:chgData name="Rivas, Courtney M." userId="S::cmrobertson1@calgary.ca::2a7370ab-d8a4-42cb-a892-1ce270a479f4" providerId="AD" clId="Web-{5E3F8B03-AEE5-4855-3AFA-288AAF6182DE}" dt="2024-04-19T16:28:09.937" v="2"/>
              <pc2:cmMkLst xmlns:pc2="http://schemas.microsoft.com/office/powerpoint/2019/9/main/command">
                <pc:docMk/>
                <pc:sldMk cId="3121589971" sldId="302"/>
                <pc2:cmMk id="{C08BD9CC-0035-451D-8CA2-EA05A132C04E}"/>
              </pc2:cmMkLst>
            </pc226:cmChg>
          </p:ext>
        </pc:extLst>
      </pc:sldChg>
      <pc:sldChg chg="delCm">
        <pc:chgData name="Rivas, Courtney M." userId="S::cmrobertson1@calgary.ca::2a7370ab-d8a4-42cb-a892-1ce270a479f4" providerId="AD" clId="Web-{5E3F8B03-AEE5-4855-3AFA-288AAF6182DE}" dt="2024-04-19T16:28:46.485" v="3"/>
        <pc:sldMkLst>
          <pc:docMk/>
          <pc:sldMk cId="1619558423" sldId="30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ivas, Courtney M." userId="S::cmrobertson1@calgary.ca::2a7370ab-d8a4-42cb-a892-1ce270a479f4" providerId="AD" clId="Web-{5E3F8B03-AEE5-4855-3AFA-288AAF6182DE}" dt="2024-04-19T16:28:46.485" v="3"/>
              <pc2:cmMkLst xmlns:pc2="http://schemas.microsoft.com/office/powerpoint/2019/9/main/command">
                <pc:docMk/>
                <pc:sldMk cId="1619558423" sldId="305"/>
                <pc2:cmMk id="{FB13AA56-D904-460B-987B-8C7E776C3CC5}"/>
              </pc2:cmMkLst>
            </pc226:cmChg>
          </p:ext>
        </pc:extLst>
      </pc:sldChg>
    </pc:docChg>
  </pc:docChgLst>
  <pc:docChgLst>
    <pc:chgData name="Heather Keam" userId="14700d81-5499-4349-9cd5-1172e9e34419" providerId="ADAL" clId="{67085415-4C17-4613-A579-5356865FFC01}"/>
    <pc:docChg chg="">
      <pc:chgData name="Heather Keam" userId="14700d81-5499-4349-9cd5-1172e9e34419" providerId="ADAL" clId="{67085415-4C17-4613-A579-5356865FFC01}" dt="2024-04-18T00:29:54.719" v="2"/>
      <pc:docMkLst>
        <pc:docMk/>
      </pc:docMkLst>
      <pc:sldChg chg="delCm">
        <pc:chgData name="Heather Keam" userId="14700d81-5499-4349-9cd5-1172e9e34419" providerId="ADAL" clId="{67085415-4C17-4613-A579-5356865FFC01}" dt="2024-04-18T00:29:54.719" v="2"/>
        <pc:sldMkLst>
          <pc:docMk/>
          <pc:sldMk cId="765488154" sldId="30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Heather Keam" userId="14700d81-5499-4349-9cd5-1172e9e34419" providerId="ADAL" clId="{67085415-4C17-4613-A579-5356865FFC01}" dt="2024-04-18T00:29:54.719" v="2"/>
              <pc2:cmMkLst xmlns:pc2="http://schemas.microsoft.com/office/powerpoint/2019/9/main/command">
                <pc:docMk/>
                <pc:sldMk cId="765488154" sldId="303"/>
                <pc2:cmMk id="{B4072B7C-1BE9-48A9-B8FC-CA599561899B}"/>
              </pc2:cmMkLst>
            </pc226:cmChg>
            <pc226:cmChg xmlns:pc226="http://schemas.microsoft.com/office/powerpoint/2022/06/main/command" chg="del">
              <pc226:chgData name="Heather Keam" userId="14700d81-5499-4349-9cd5-1172e9e34419" providerId="ADAL" clId="{67085415-4C17-4613-A579-5356865FFC01}" dt="2024-04-18T00:29:52.952" v="1"/>
              <pc2:cmMkLst xmlns:pc2="http://schemas.microsoft.com/office/powerpoint/2019/9/main/command">
                <pc:docMk/>
                <pc:sldMk cId="765488154" sldId="303"/>
                <pc2:cmMk id="{BC10B8C6-F50D-4C5B-9808-EDBF686F8B0D}"/>
              </pc2:cmMkLst>
            </pc226:cmChg>
            <pc226:cmChg xmlns:pc226="http://schemas.microsoft.com/office/powerpoint/2022/06/main/command" chg="del">
              <pc226:chgData name="Heather Keam" userId="14700d81-5499-4349-9cd5-1172e9e34419" providerId="ADAL" clId="{67085415-4C17-4613-A579-5356865FFC01}" dt="2024-04-18T00:29:49.495" v="0"/>
              <pc2:cmMkLst xmlns:pc2="http://schemas.microsoft.com/office/powerpoint/2019/9/main/command">
                <pc:docMk/>
                <pc:sldMk cId="765488154" sldId="303"/>
                <pc2:cmMk id="{DD22B6E2-4F2B-434E-AAD9-41BD740F56C8}"/>
              </pc2:cmMkLst>
            </pc226:cmChg>
          </p:ext>
        </pc:ext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741BB6-56DC-4ED7-B7FC-3004DCD48591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4BD33FD5-328C-4733-8E8B-F82E3E2E663D}">
      <dgm:prSet phldrT="[Text]"/>
      <dgm:spPr/>
      <dgm:t>
        <a:bodyPr/>
        <a:lstStyle/>
        <a:p>
          <a:r>
            <a:rPr lang="en-CA"/>
            <a:t>Collect </a:t>
          </a:r>
        </a:p>
      </dgm:t>
    </dgm:pt>
    <dgm:pt modelId="{1633D0A5-90C8-4894-856B-7D6CFAA93DA8}" type="parTrans" cxnId="{9661B4FC-7AF7-4EA4-9466-09F3F89FAF62}">
      <dgm:prSet/>
      <dgm:spPr/>
      <dgm:t>
        <a:bodyPr/>
        <a:lstStyle/>
        <a:p>
          <a:endParaRPr lang="en-CA"/>
        </a:p>
      </dgm:t>
    </dgm:pt>
    <dgm:pt modelId="{28706444-215C-4456-888F-1F123398561B}" type="sibTrans" cxnId="{9661B4FC-7AF7-4EA4-9466-09F3F89FAF62}">
      <dgm:prSet/>
      <dgm:spPr/>
      <dgm:t>
        <a:bodyPr/>
        <a:lstStyle/>
        <a:p>
          <a:endParaRPr lang="en-CA"/>
        </a:p>
      </dgm:t>
    </dgm:pt>
    <dgm:pt modelId="{D980277C-9047-4DAE-90EE-9EE48FB04ECE}">
      <dgm:prSet phldrT="[Text]"/>
      <dgm:spPr/>
      <dgm:t>
        <a:bodyPr/>
        <a:lstStyle/>
        <a:p>
          <a:r>
            <a:rPr lang="en-CA"/>
            <a:t>Connect </a:t>
          </a:r>
        </a:p>
      </dgm:t>
    </dgm:pt>
    <dgm:pt modelId="{D8222D02-6D04-4C19-85DF-245B6790954C}" type="parTrans" cxnId="{AD933598-BB38-42A7-A261-C05B3FED7E36}">
      <dgm:prSet/>
      <dgm:spPr/>
      <dgm:t>
        <a:bodyPr/>
        <a:lstStyle/>
        <a:p>
          <a:endParaRPr lang="en-CA"/>
        </a:p>
      </dgm:t>
    </dgm:pt>
    <dgm:pt modelId="{5CCCB607-DC5F-4FE7-B2B7-AD181BC9BA6B}" type="sibTrans" cxnId="{AD933598-BB38-42A7-A261-C05B3FED7E36}">
      <dgm:prSet/>
      <dgm:spPr/>
      <dgm:t>
        <a:bodyPr/>
        <a:lstStyle/>
        <a:p>
          <a:endParaRPr lang="en-CA"/>
        </a:p>
      </dgm:t>
    </dgm:pt>
    <dgm:pt modelId="{1E9E74E3-9563-4AAE-9793-CAD59DDBCAAA}">
      <dgm:prSet phldrT="[Text]"/>
      <dgm:spPr/>
      <dgm:t>
        <a:bodyPr/>
        <a:lstStyle/>
        <a:p>
          <a:r>
            <a:rPr lang="en-CA"/>
            <a:t>Weave </a:t>
          </a:r>
        </a:p>
      </dgm:t>
    </dgm:pt>
    <dgm:pt modelId="{4C161D28-CB8F-445E-9E76-AD6F04332825}" type="parTrans" cxnId="{1AAA43CA-070B-4D51-95D8-E7E3BDB12645}">
      <dgm:prSet/>
      <dgm:spPr/>
      <dgm:t>
        <a:bodyPr/>
        <a:lstStyle/>
        <a:p>
          <a:endParaRPr lang="en-CA"/>
        </a:p>
      </dgm:t>
    </dgm:pt>
    <dgm:pt modelId="{C94439BE-1170-4ED5-B2A9-AAF1BD600A45}" type="sibTrans" cxnId="{1AAA43CA-070B-4D51-95D8-E7E3BDB12645}">
      <dgm:prSet/>
      <dgm:spPr/>
      <dgm:t>
        <a:bodyPr/>
        <a:lstStyle/>
        <a:p>
          <a:endParaRPr lang="en-CA"/>
        </a:p>
      </dgm:t>
    </dgm:pt>
    <dgm:pt modelId="{5D963C9A-F2BF-4F88-AB39-9132F3766561}" type="pres">
      <dgm:prSet presAssocID="{0B741BB6-56DC-4ED7-B7FC-3004DCD48591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808A0356-D8DF-4C5D-9070-667B2C2345F8}" type="pres">
      <dgm:prSet presAssocID="{1E9E74E3-9563-4AAE-9793-CAD59DDBCAAA}" presName="Accent3" presStyleCnt="0"/>
      <dgm:spPr/>
    </dgm:pt>
    <dgm:pt modelId="{1D4482C2-BE9E-4878-9DB0-F829DA3B6F58}" type="pres">
      <dgm:prSet presAssocID="{1E9E74E3-9563-4AAE-9793-CAD59DDBCAAA}" presName="Accent" presStyleLbl="node1" presStyleIdx="0" presStyleCnt="3"/>
      <dgm:spPr/>
    </dgm:pt>
    <dgm:pt modelId="{291AB53B-3E83-4E49-B5A3-8E653A8E59D7}" type="pres">
      <dgm:prSet presAssocID="{1E9E74E3-9563-4AAE-9793-CAD59DDBCAAA}" presName="ParentBackground3" presStyleCnt="0"/>
      <dgm:spPr/>
    </dgm:pt>
    <dgm:pt modelId="{A8AE5732-D449-435D-880A-9E14AEC6E80E}" type="pres">
      <dgm:prSet presAssocID="{1E9E74E3-9563-4AAE-9793-CAD59DDBCAAA}" presName="ParentBackground" presStyleLbl="fgAcc1" presStyleIdx="0" presStyleCnt="3"/>
      <dgm:spPr/>
    </dgm:pt>
    <dgm:pt modelId="{EF457965-4034-416B-99FB-91F88A489354}" type="pres">
      <dgm:prSet presAssocID="{1E9E74E3-9563-4AAE-9793-CAD59DDBCAAA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6BD430B-91DE-4672-873C-E2159A3C5F8E}" type="pres">
      <dgm:prSet presAssocID="{D980277C-9047-4DAE-90EE-9EE48FB04ECE}" presName="Accent2" presStyleCnt="0"/>
      <dgm:spPr/>
    </dgm:pt>
    <dgm:pt modelId="{452E53E0-CB90-45EC-99A7-9F120C342063}" type="pres">
      <dgm:prSet presAssocID="{D980277C-9047-4DAE-90EE-9EE48FB04ECE}" presName="Accent" presStyleLbl="node1" presStyleIdx="1" presStyleCnt="3"/>
      <dgm:spPr/>
    </dgm:pt>
    <dgm:pt modelId="{7E4DE901-A581-4BEE-9CB4-49213DC1A921}" type="pres">
      <dgm:prSet presAssocID="{D980277C-9047-4DAE-90EE-9EE48FB04ECE}" presName="ParentBackground2" presStyleCnt="0"/>
      <dgm:spPr/>
    </dgm:pt>
    <dgm:pt modelId="{A297553D-0726-4832-BC6F-DA736C90BC6E}" type="pres">
      <dgm:prSet presAssocID="{D980277C-9047-4DAE-90EE-9EE48FB04ECE}" presName="ParentBackground" presStyleLbl="fgAcc1" presStyleIdx="1" presStyleCnt="3"/>
      <dgm:spPr/>
    </dgm:pt>
    <dgm:pt modelId="{E25935BF-94A9-4A14-AB65-D643E7A9301C}" type="pres">
      <dgm:prSet presAssocID="{D980277C-9047-4DAE-90EE-9EE48FB04EC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6F26F6A-8975-44AF-837E-A473DA6ECE26}" type="pres">
      <dgm:prSet presAssocID="{4BD33FD5-328C-4733-8E8B-F82E3E2E663D}" presName="Accent1" presStyleCnt="0"/>
      <dgm:spPr/>
    </dgm:pt>
    <dgm:pt modelId="{3BD8C10F-7314-4519-948D-624F02B2AA3C}" type="pres">
      <dgm:prSet presAssocID="{4BD33FD5-328C-4733-8E8B-F82E3E2E663D}" presName="Accent" presStyleLbl="node1" presStyleIdx="2" presStyleCnt="3"/>
      <dgm:spPr/>
    </dgm:pt>
    <dgm:pt modelId="{FCC1C8C4-DED3-4628-B409-FE75771D057D}" type="pres">
      <dgm:prSet presAssocID="{4BD33FD5-328C-4733-8E8B-F82E3E2E663D}" presName="ParentBackground1" presStyleCnt="0"/>
      <dgm:spPr/>
    </dgm:pt>
    <dgm:pt modelId="{E3B79F3D-E274-4E53-BE70-DC785B88B940}" type="pres">
      <dgm:prSet presAssocID="{4BD33FD5-328C-4733-8E8B-F82E3E2E663D}" presName="ParentBackground" presStyleLbl="fgAcc1" presStyleIdx="2" presStyleCnt="3"/>
      <dgm:spPr/>
    </dgm:pt>
    <dgm:pt modelId="{488E0849-D5D7-47C7-A4DF-60A5B04DBFDB}" type="pres">
      <dgm:prSet presAssocID="{4BD33FD5-328C-4733-8E8B-F82E3E2E663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3990900E-63A3-4161-B355-5B786575E398}" type="presOf" srcId="{D980277C-9047-4DAE-90EE-9EE48FB04ECE}" destId="{E25935BF-94A9-4A14-AB65-D643E7A9301C}" srcOrd="1" destOrd="0" presId="urn:microsoft.com/office/officeart/2011/layout/CircleProcess"/>
    <dgm:cxn modelId="{1E954225-54A2-489F-8B6B-5B2843E01C18}" type="presOf" srcId="{1E9E74E3-9563-4AAE-9793-CAD59DDBCAAA}" destId="{A8AE5732-D449-435D-880A-9E14AEC6E80E}" srcOrd="0" destOrd="0" presId="urn:microsoft.com/office/officeart/2011/layout/CircleProcess"/>
    <dgm:cxn modelId="{620AFC38-1FF7-4528-A0DD-93E063C6AF69}" type="presOf" srcId="{4BD33FD5-328C-4733-8E8B-F82E3E2E663D}" destId="{488E0849-D5D7-47C7-A4DF-60A5B04DBFDB}" srcOrd="1" destOrd="0" presId="urn:microsoft.com/office/officeart/2011/layout/CircleProcess"/>
    <dgm:cxn modelId="{581B1569-1231-4524-A4AA-CB59157A79D2}" type="presOf" srcId="{D980277C-9047-4DAE-90EE-9EE48FB04ECE}" destId="{A297553D-0726-4832-BC6F-DA736C90BC6E}" srcOrd="0" destOrd="0" presId="urn:microsoft.com/office/officeart/2011/layout/CircleProcess"/>
    <dgm:cxn modelId="{8FA24472-9628-424B-9FBF-80CB93BF0DCF}" type="presOf" srcId="{4BD33FD5-328C-4733-8E8B-F82E3E2E663D}" destId="{E3B79F3D-E274-4E53-BE70-DC785B88B940}" srcOrd="0" destOrd="0" presId="urn:microsoft.com/office/officeart/2011/layout/CircleProcess"/>
    <dgm:cxn modelId="{2B320182-DAD2-464A-BACF-569659CE325D}" type="presOf" srcId="{0B741BB6-56DC-4ED7-B7FC-3004DCD48591}" destId="{5D963C9A-F2BF-4F88-AB39-9132F3766561}" srcOrd="0" destOrd="0" presId="urn:microsoft.com/office/officeart/2011/layout/CircleProcess"/>
    <dgm:cxn modelId="{AD933598-BB38-42A7-A261-C05B3FED7E36}" srcId="{0B741BB6-56DC-4ED7-B7FC-3004DCD48591}" destId="{D980277C-9047-4DAE-90EE-9EE48FB04ECE}" srcOrd="1" destOrd="0" parTransId="{D8222D02-6D04-4C19-85DF-245B6790954C}" sibTransId="{5CCCB607-DC5F-4FE7-B2B7-AD181BC9BA6B}"/>
    <dgm:cxn modelId="{8F8D38C3-62FB-4EDF-868F-FC7C074079D7}" type="presOf" srcId="{1E9E74E3-9563-4AAE-9793-CAD59DDBCAAA}" destId="{EF457965-4034-416B-99FB-91F88A489354}" srcOrd="1" destOrd="0" presId="urn:microsoft.com/office/officeart/2011/layout/CircleProcess"/>
    <dgm:cxn modelId="{1AAA43CA-070B-4D51-95D8-E7E3BDB12645}" srcId="{0B741BB6-56DC-4ED7-B7FC-3004DCD48591}" destId="{1E9E74E3-9563-4AAE-9793-CAD59DDBCAAA}" srcOrd="2" destOrd="0" parTransId="{4C161D28-CB8F-445E-9E76-AD6F04332825}" sibTransId="{C94439BE-1170-4ED5-B2A9-AAF1BD600A45}"/>
    <dgm:cxn modelId="{9661B4FC-7AF7-4EA4-9466-09F3F89FAF62}" srcId="{0B741BB6-56DC-4ED7-B7FC-3004DCD48591}" destId="{4BD33FD5-328C-4733-8E8B-F82E3E2E663D}" srcOrd="0" destOrd="0" parTransId="{1633D0A5-90C8-4894-856B-7D6CFAA93DA8}" sibTransId="{28706444-215C-4456-888F-1F123398561B}"/>
    <dgm:cxn modelId="{1EBB3869-4ED6-4331-BD8B-DB26A9D42A79}" type="presParOf" srcId="{5D963C9A-F2BF-4F88-AB39-9132F3766561}" destId="{808A0356-D8DF-4C5D-9070-667B2C2345F8}" srcOrd="0" destOrd="0" presId="urn:microsoft.com/office/officeart/2011/layout/CircleProcess"/>
    <dgm:cxn modelId="{A6508E12-F0FC-496D-8807-705127E3298B}" type="presParOf" srcId="{808A0356-D8DF-4C5D-9070-667B2C2345F8}" destId="{1D4482C2-BE9E-4878-9DB0-F829DA3B6F58}" srcOrd="0" destOrd="0" presId="urn:microsoft.com/office/officeart/2011/layout/CircleProcess"/>
    <dgm:cxn modelId="{1AB50F91-4FAD-45AB-A077-B07012E2374B}" type="presParOf" srcId="{5D963C9A-F2BF-4F88-AB39-9132F3766561}" destId="{291AB53B-3E83-4E49-B5A3-8E653A8E59D7}" srcOrd="1" destOrd="0" presId="urn:microsoft.com/office/officeart/2011/layout/CircleProcess"/>
    <dgm:cxn modelId="{BD256441-B13F-4466-8332-8613F645A1BB}" type="presParOf" srcId="{291AB53B-3E83-4E49-B5A3-8E653A8E59D7}" destId="{A8AE5732-D449-435D-880A-9E14AEC6E80E}" srcOrd="0" destOrd="0" presId="urn:microsoft.com/office/officeart/2011/layout/CircleProcess"/>
    <dgm:cxn modelId="{AA28714E-4CBF-4BD7-9B87-6C529966356A}" type="presParOf" srcId="{5D963C9A-F2BF-4F88-AB39-9132F3766561}" destId="{EF457965-4034-416B-99FB-91F88A489354}" srcOrd="2" destOrd="0" presId="urn:microsoft.com/office/officeart/2011/layout/CircleProcess"/>
    <dgm:cxn modelId="{47A0F2C2-FD0B-424C-BDD5-94D6D9341961}" type="presParOf" srcId="{5D963C9A-F2BF-4F88-AB39-9132F3766561}" destId="{66BD430B-91DE-4672-873C-E2159A3C5F8E}" srcOrd="3" destOrd="0" presId="urn:microsoft.com/office/officeart/2011/layout/CircleProcess"/>
    <dgm:cxn modelId="{88936E69-D968-4AF5-B55F-BD3A130D030F}" type="presParOf" srcId="{66BD430B-91DE-4672-873C-E2159A3C5F8E}" destId="{452E53E0-CB90-45EC-99A7-9F120C342063}" srcOrd="0" destOrd="0" presId="urn:microsoft.com/office/officeart/2011/layout/CircleProcess"/>
    <dgm:cxn modelId="{99397AF7-C720-471A-A561-A52C49C274FF}" type="presParOf" srcId="{5D963C9A-F2BF-4F88-AB39-9132F3766561}" destId="{7E4DE901-A581-4BEE-9CB4-49213DC1A921}" srcOrd="4" destOrd="0" presId="urn:microsoft.com/office/officeart/2011/layout/CircleProcess"/>
    <dgm:cxn modelId="{3F5D28A4-8359-4BAD-A8B0-C840F3FDEBEB}" type="presParOf" srcId="{7E4DE901-A581-4BEE-9CB4-49213DC1A921}" destId="{A297553D-0726-4832-BC6F-DA736C90BC6E}" srcOrd="0" destOrd="0" presId="urn:microsoft.com/office/officeart/2011/layout/CircleProcess"/>
    <dgm:cxn modelId="{43E2F5B9-7A77-418C-B34F-0191B560ED30}" type="presParOf" srcId="{5D963C9A-F2BF-4F88-AB39-9132F3766561}" destId="{E25935BF-94A9-4A14-AB65-D643E7A9301C}" srcOrd="5" destOrd="0" presId="urn:microsoft.com/office/officeart/2011/layout/CircleProcess"/>
    <dgm:cxn modelId="{F286E07E-C7E9-45FF-9B40-F8AFF9CAEC01}" type="presParOf" srcId="{5D963C9A-F2BF-4F88-AB39-9132F3766561}" destId="{B6F26F6A-8975-44AF-837E-A473DA6ECE26}" srcOrd="6" destOrd="0" presId="urn:microsoft.com/office/officeart/2011/layout/CircleProcess"/>
    <dgm:cxn modelId="{D2D964AE-9FC2-4EA0-8C9C-A993542E2E30}" type="presParOf" srcId="{B6F26F6A-8975-44AF-837E-A473DA6ECE26}" destId="{3BD8C10F-7314-4519-948D-624F02B2AA3C}" srcOrd="0" destOrd="0" presId="urn:microsoft.com/office/officeart/2011/layout/CircleProcess"/>
    <dgm:cxn modelId="{4D444493-2518-4569-85A6-BB4437D39206}" type="presParOf" srcId="{5D963C9A-F2BF-4F88-AB39-9132F3766561}" destId="{FCC1C8C4-DED3-4628-B409-FE75771D057D}" srcOrd="7" destOrd="0" presId="urn:microsoft.com/office/officeart/2011/layout/CircleProcess"/>
    <dgm:cxn modelId="{5357AB4F-2E89-4DF5-B9CB-0E65A0A63BFC}" type="presParOf" srcId="{FCC1C8C4-DED3-4628-B409-FE75771D057D}" destId="{E3B79F3D-E274-4E53-BE70-DC785B88B940}" srcOrd="0" destOrd="0" presId="urn:microsoft.com/office/officeart/2011/layout/CircleProcess"/>
    <dgm:cxn modelId="{3370AC1C-464E-40CC-87AF-F7593939303B}" type="presParOf" srcId="{5D963C9A-F2BF-4F88-AB39-9132F3766561}" destId="{488E0849-D5D7-47C7-A4DF-60A5B04DBFDB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1586FC-33EB-4953-A447-EE781F20A8A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50B987-D709-425E-B700-E153CB22C0B5}">
      <dgm:prSet/>
      <dgm:spPr/>
      <dgm:t>
        <a:bodyPr/>
        <a:lstStyle/>
        <a:p>
          <a:r>
            <a:rPr lang="en-CA" dirty="0"/>
            <a:t>1. As a </a:t>
          </a:r>
          <a:r>
            <a:rPr lang="en-CA" dirty="0">
              <a:latin typeface="Arial" panose="020B0604020202020204"/>
            </a:rPr>
            <a:t>community</a:t>
          </a:r>
          <a:r>
            <a:rPr lang="en-CA" dirty="0"/>
            <a:t>, what can we achieve by using our own assets?</a:t>
          </a:r>
          <a:endParaRPr lang="en-US" dirty="0"/>
        </a:p>
      </dgm:t>
    </dgm:pt>
    <dgm:pt modelId="{7F6A3A73-69D4-4E76-8C18-87AD3706F0A2}" type="parTrans" cxnId="{0BD33615-E150-42C4-8099-CC208A6EF292}">
      <dgm:prSet/>
      <dgm:spPr/>
      <dgm:t>
        <a:bodyPr/>
        <a:lstStyle/>
        <a:p>
          <a:endParaRPr lang="en-US"/>
        </a:p>
      </dgm:t>
    </dgm:pt>
    <dgm:pt modelId="{E4392AF7-4305-4FE3-9F7B-BF294041622C}" type="sibTrans" cxnId="{0BD33615-E150-42C4-8099-CC208A6EF292}">
      <dgm:prSet/>
      <dgm:spPr/>
      <dgm:t>
        <a:bodyPr/>
        <a:lstStyle/>
        <a:p>
          <a:endParaRPr lang="en-US"/>
        </a:p>
      </dgm:t>
    </dgm:pt>
    <dgm:pt modelId="{510410A2-32F4-42E5-9FE0-B95641106637}">
      <dgm:prSet/>
      <dgm:spPr/>
      <dgm:t>
        <a:bodyPr/>
        <a:lstStyle/>
        <a:p>
          <a:r>
            <a:rPr lang="en-CA" dirty="0"/>
            <a:t>2. What can we achieve with our own assets plus some outside help?</a:t>
          </a:r>
          <a:endParaRPr lang="en-US" dirty="0"/>
        </a:p>
      </dgm:t>
    </dgm:pt>
    <dgm:pt modelId="{3B081BC9-929E-4A98-8A4C-CB90D1979F23}" type="parTrans" cxnId="{E38A77FB-5812-4FC2-9B30-D6516BEDB931}">
      <dgm:prSet/>
      <dgm:spPr/>
      <dgm:t>
        <a:bodyPr/>
        <a:lstStyle/>
        <a:p>
          <a:endParaRPr lang="en-US"/>
        </a:p>
      </dgm:t>
    </dgm:pt>
    <dgm:pt modelId="{4664181D-94AB-4C58-A086-0AB719B4357A}" type="sibTrans" cxnId="{E38A77FB-5812-4FC2-9B30-D6516BEDB931}">
      <dgm:prSet/>
      <dgm:spPr/>
      <dgm:t>
        <a:bodyPr/>
        <a:lstStyle/>
        <a:p>
          <a:endParaRPr lang="en-US"/>
        </a:p>
      </dgm:t>
    </dgm:pt>
    <dgm:pt modelId="{2C30297C-AD36-4D04-AB88-7EB630134842}">
      <dgm:prSet/>
      <dgm:spPr/>
      <dgm:t>
        <a:bodyPr/>
        <a:lstStyle/>
        <a:p>
          <a:r>
            <a:rPr lang="en-CA" dirty="0"/>
            <a:t>3. What can’t we do with our assets alone? What must be done by external groups?</a:t>
          </a:r>
          <a:endParaRPr lang="en-US" dirty="0"/>
        </a:p>
      </dgm:t>
    </dgm:pt>
    <dgm:pt modelId="{F40FE02E-F2DB-4EAE-A981-1192850AEE12}" type="parTrans" cxnId="{2540276D-2026-4C5B-909E-8DB4E73FAFD7}">
      <dgm:prSet/>
      <dgm:spPr/>
      <dgm:t>
        <a:bodyPr/>
        <a:lstStyle/>
        <a:p>
          <a:endParaRPr lang="en-US"/>
        </a:p>
      </dgm:t>
    </dgm:pt>
    <dgm:pt modelId="{EF8981DE-D8B9-40E7-B210-7C8C1EA07F8F}" type="sibTrans" cxnId="{2540276D-2026-4C5B-909E-8DB4E73FAFD7}">
      <dgm:prSet/>
      <dgm:spPr/>
      <dgm:t>
        <a:bodyPr/>
        <a:lstStyle/>
        <a:p>
          <a:endParaRPr lang="en-US"/>
        </a:p>
      </dgm:t>
    </dgm:pt>
    <dgm:pt modelId="{8F7C6B2D-6DF9-4D5C-8897-D903A831D5D2}" type="pres">
      <dgm:prSet presAssocID="{C81586FC-33EB-4953-A447-EE781F20A8A9}" presName="outerComposite" presStyleCnt="0">
        <dgm:presLayoutVars>
          <dgm:chMax val="5"/>
          <dgm:dir/>
          <dgm:resizeHandles val="exact"/>
        </dgm:presLayoutVars>
      </dgm:prSet>
      <dgm:spPr/>
    </dgm:pt>
    <dgm:pt modelId="{3D777B80-2823-4194-8C57-9D88577AD5CD}" type="pres">
      <dgm:prSet presAssocID="{C81586FC-33EB-4953-A447-EE781F20A8A9}" presName="dummyMaxCanvas" presStyleCnt="0">
        <dgm:presLayoutVars/>
      </dgm:prSet>
      <dgm:spPr/>
    </dgm:pt>
    <dgm:pt modelId="{62CDAB12-78A5-4FDD-ACA5-FFC4E40828BD}" type="pres">
      <dgm:prSet presAssocID="{C81586FC-33EB-4953-A447-EE781F20A8A9}" presName="ThreeNodes_1" presStyleLbl="node1" presStyleIdx="0" presStyleCnt="3" custScaleX="110050" custLinFactNeighborX="-13022" custLinFactNeighborY="-10657">
        <dgm:presLayoutVars>
          <dgm:bulletEnabled val="1"/>
        </dgm:presLayoutVars>
      </dgm:prSet>
      <dgm:spPr/>
    </dgm:pt>
    <dgm:pt modelId="{55D5024F-9C52-45B2-BDC0-EC9CEBDC014F}" type="pres">
      <dgm:prSet presAssocID="{C81586FC-33EB-4953-A447-EE781F20A8A9}" presName="ThreeNodes_2" presStyleLbl="node1" presStyleIdx="1" presStyleCnt="3">
        <dgm:presLayoutVars>
          <dgm:bulletEnabled val="1"/>
        </dgm:presLayoutVars>
      </dgm:prSet>
      <dgm:spPr/>
    </dgm:pt>
    <dgm:pt modelId="{D62EB41C-FE32-4E9C-8DF5-9DC2F26410AA}" type="pres">
      <dgm:prSet presAssocID="{C81586FC-33EB-4953-A447-EE781F20A8A9}" presName="ThreeNodes_3" presStyleLbl="node1" presStyleIdx="2" presStyleCnt="3">
        <dgm:presLayoutVars>
          <dgm:bulletEnabled val="1"/>
        </dgm:presLayoutVars>
      </dgm:prSet>
      <dgm:spPr/>
    </dgm:pt>
    <dgm:pt modelId="{3F0CFCAC-FBDA-4282-864C-DAB9F7EFBE50}" type="pres">
      <dgm:prSet presAssocID="{C81586FC-33EB-4953-A447-EE781F20A8A9}" presName="ThreeConn_1-2" presStyleLbl="fgAccFollowNode1" presStyleIdx="0" presStyleCnt="2">
        <dgm:presLayoutVars>
          <dgm:bulletEnabled val="1"/>
        </dgm:presLayoutVars>
      </dgm:prSet>
      <dgm:spPr/>
    </dgm:pt>
    <dgm:pt modelId="{0BC44482-7EC6-4EE8-80E3-56397D189674}" type="pres">
      <dgm:prSet presAssocID="{C81586FC-33EB-4953-A447-EE781F20A8A9}" presName="ThreeConn_2-3" presStyleLbl="fgAccFollowNode1" presStyleIdx="1" presStyleCnt="2">
        <dgm:presLayoutVars>
          <dgm:bulletEnabled val="1"/>
        </dgm:presLayoutVars>
      </dgm:prSet>
      <dgm:spPr/>
    </dgm:pt>
    <dgm:pt modelId="{B3D3C91C-FCAB-47D4-A829-4FDA2B6E15F5}" type="pres">
      <dgm:prSet presAssocID="{C81586FC-33EB-4953-A447-EE781F20A8A9}" presName="ThreeNodes_1_text" presStyleLbl="node1" presStyleIdx="2" presStyleCnt="3">
        <dgm:presLayoutVars>
          <dgm:bulletEnabled val="1"/>
        </dgm:presLayoutVars>
      </dgm:prSet>
      <dgm:spPr/>
    </dgm:pt>
    <dgm:pt modelId="{C564074A-224B-4F44-A2E9-A6428DAB2182}" type="pres">
      <dgm:prSet presAssocID="{C81586FC-33EB-4953-A447-EE781F20A8A9}" presName="ThreeNodes_2_text" presStyleLbl="node1" presStyleIdx="2" presStyleCnt="3">
        <dgm:presLayoutVars>
          <dgm:bulletEnabled val="1"/>
        </dgm:presLayoutVars>
      </dgm:prSet>
      <dgm:spPr/>
    </dgm:pt>
    <dgm:pt modelId="{81EE87FB-7057-47E4-A421-719DD08E1B3C}" type="pres">
      <dgm:prSet presAssocID="{C81586FC-33EB-4953-A447-EE781F20A8A9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0BD33615-E150-42C4-8099-CC208A6EF292}" srcId="{C81586FC-33EB-4953-A447-EE781F20A8A9}" destId="{2F50B987-D709-425E-B700-E153CB22C0B5}" srcOrd="0" destOrd="0" parTransId="{7F6A3A73-69D4-4E76-8C18-87AD3706F0A2}" sibTransId="{E4392AF7-4305-4FE3-9F7B-BF294041622C}"/>
    <dgm:cxn modelId="{19E2D319-AAF1-4F4B-B345-BB7C81A9BDF6}" type="presOf" srcId="{C81586FC-33EB-4953-A447-EE781F20A8A9}" destId="{8F7C6B2D-6DF9-4D5C-8897-D903A831D5D2}" srcOrd="0" destOrd="0" presId="urn:microsoft.com/office/officeart/2005/8/layout/vProcess5"/>
    <dgm:cxn modelId="{2540276D-2026-4C5B-909E-8DB4E73FAFD7}" srcId="{C81586FC-33EB-4953-A447-EE781F20A8A9}" destId="{2C30297C-AD36-4D04-AB88-7EB630134842}" srcOrd="2" destOrd="0" parTransId="{F40FE02E-F2DB-4EAE-A981-1192850AEE12}" sibTransId="{EF8981DE-D8B9-40E7-B210-7C8C1EA07F8F}"/>
    <dgm:cxn modelId="{FD451658-9610-4E6D-A68F-6F7846C1E530}" type="presOf" srcId="{2F50B987-D709-425E-B700-E153CB22C0B5}" destId="{62CDAB12-78A5-4FDD-ACA5-FFC4E40828BD}" srcOrd="0" destOrd="0" presId="urn:microsoft.com/office/officeart/2005/8/layout/vProcess5"/>
    <dgm:cxn modelId="{290BF7A1-9E68-4BE4-AE49-D2DF2A241F6F}" type="presOf" srcId="{2F50B987-D709-425E-B700-E153CB22C0B5}" destId="{B3D3C91C-FCAB-47D4-A829-4FDA2B6E15F5}" srcOrd="1" destOrd="0" presId="urn:microsoft.com/office/officeart/2005/8/layout/vProcess5"/>
    <dgm:cxn modelId="{2656A8A5-2C4F-40D2-A3D2-6CD9013D0472}" type="presOf" srcId="{510410A2-32F4-42E5-9FE0-B95641106637}" destId="{C564074A-224B-4F44-A2E9-A6428DAB2182}" srcOrd="1" destOrd="0" presId="urn:microsoft.com/office/officeart/2005/8/layout/vProcess5"/>
    <dgm:cxn modelId="{E43CD2AC-C7E4-4B07-970D-B7BF65AC54D4}" type="presOf" srcId="{510410A2-32F4-42E5-9FE0-B95641106637}" destId="{55D5024F-9C52-45B2-BDC0-EC9CEBDC014F}" srcOrd="0" destOrd="0" presId="urn:microsoft.com/office/officeart/2005/8/layout/vProcess5"/>
    <dgm:cxn modelId="{30C47ABE-2CF4-4D48-915E-6CFB6F0ABB8D}" type="presOf" srcId="{2C30297C-AD36-4D04-AB88-7EB630134842}" destId="{81EE87FB-7057-47E4-A421-719DD08E1B3C}" srcOrd="1" destOrd="0" presId="urn:microsoft.com/office/officeart/2005/8/layout/vProcess5"/>
    <dgm:cxn modelId="{760D93DB-40D6-4E7B-9002-078393302B37}" type="presOf" srcId="{2C30297C-AD36-4D04-AB88-7EB630134842}" destId="{D62EB41C-FE32-4E9C-8DF5-9DC2F26410AA}" srcOrd="0" destOrd="0" presId="urn:microsoft.com/office/officeart/2005/8/layout/vProcess5"/>
    <dgm:cxn modelId="{53531BED-3326-4EA2-96E7-983F8FFE08ED}" type="presOf" srcId="{E4392AF7-4305-4FE3-9F7B-BF294041622C}" destId="{3F0CFCAC-FBDA-4282-864C-DAB9F7EFBE50}" srcOrd="0" destOrd="0" presId="urn:microsoft.com/office/officeart/2005/8/layout/vProcess5"/>
    <dgm:cxn modelId="{A92AB6F3-1FE2-4FF4-80EB-63C348CC49BD}" type="presOf" srcId="{4664181D-94AB-4C58-A086-0AB719B4357A}" destId="{0BC44482-7EC6-4EE8-80E3-56397D189674}" srcOrd="0" destOrd="0" presId="urn:microsoft.com/office/officeart/2005/8/layout/vProcess5"/>
    <dgm:cxn modelId="{E38A77FB-5812-4FC2-9B30-D6516BEDB931}" srcId="{C81586FC-33EB-4953-A447-EE781F20A8A9}" destId="{510410A2-32F4-42E5-9FE0-B95641106637}" srcOrd="1" destOrd="0" parTransId="{3B081BC9-929E-4A98-8A4C-CB90D1979F23}" sibTransId="{4664181D-94AB-4C58-A086-0AB719B4357A}"/>
    <dgm:cxn modelId="{B85D166D-E276-4791-8ADA-3EFB55CB3235}" type="presParOf" srcId="{8F7C6B2D-6DF9-4D5C-8897-D903A831D5D2}" destId="{3D777B80-2823-4194-8C57-9D88577AD5CD}" srcOrd="0" destOrd="0" presId="urn:microsoft.com/office/officeart/2005/8/layout/vProcess5"/>
    <dgm:cxn modelId="{E0EDECFD-6711-404E-89D9-B0A05C232AB8}" type="presParOf" srcId="{8F7C6B2D-6DF9-4D5C-8897-D903A831D5D2}" destId="{62CDAB12-78A5-4FDD-ACA5-FFC4E40828BD}" srcOrd="1" destOrd="0" presId="urn:microsoft.com/office/officeart/2005/8/layout/vProcess5"/>
    <dgm:cxn modelId="{B75BF688-8156-4EB3-99B7-B2F800CF297D}" type="presParOf" srcId="{8F7C6B2D-6DF9-4D5C-8897-D903A831D5D2}" destId="{55D5024F-9C52-45B2-BDC0-EC9CEBDC014F}" srcOrd="2" destOrd="0" presId="urn:microsoft.com/office/officeart/2005/8/layout/vProcess5"/>
    <dgm:cxn modelId="{2F49D2D7-CE18-4300-BBB9-E3B0B1E9C263}" type="presParOf" srcId="{8F7C6B2D-6DF9-4D5C-8897-D903A831D5D2}" destId="{D62EB41C-FE32-4E9C-8DF5-9DC2F26410AA}" srcOrd="3" destOrd="0" presId="urn:microsoft.com/office/officeart/2005/8/layout/vProcess5"/>
    <dgm:cxn modelId="{9B1917D0-2E9F-4A95-9178-70181B6B05F1}" type="presParOf" srcId="{8F7C6B2D-6DF9-4D5C-8897-D903A831D5D2}" destId="{3F0CFCAC-FBDA-4282-864C-DAB9F7EFBE50}" srcOrd="4" destOrd="0" presId="urn:microsoft.com/office/officeart/2005/8/layout/vProcess5"/>
    <dgm:cxn modelId="{3978DF3C-9E30-45A3-B236-2C2183166FDD}" type="presParOf" srcId="{8F7C6B2D-6DF9-4D5C-8897-D903A831D5D2}" destId="{0BC44482-7EC6-4EE8-80E3-56397D189674}" srcOrd="5" destOrd="0" presId="urn:microsoft.com/office/officeart/2005/8/layout/vProcess5"/>
    <dgm:cxn modelId="{13ADE6EB-962D-4891-9937-CF43004504C4}" type="presParOf" srcId="{8F7C6B2D-6DF9-4D5C-8897-D903A831D5D2}" destId="{B3D3C91C-FCAB-47D4-A829-4FDA2B6E15F5}" srcOrd="6" destOrd="0" presId="urn:microsoft.com/office/officeart/2005/8/layout/vProcess5"/>
    <dgm:cxn modelId="{840207CF-BB31-4958-B1AB-4118201BAD1B}" type="presParOf" srcId="{8F7C6B2D-6DF9-4D5C-8897-D903A831D5D2}" destId="{C564074A-224B-4F44-A2E9-A6428DAB2182}" srcOrd="7" destOrd="0" presId="urn:microsoft.com/office/officeart/2005/8/layout/vProcess5"/>
    <dgm:cxn modelId="{B772E50C-5227-4AB6-A6AB-A4618F3DA50D}" type="presParOf" srcId="{8F7C6B2D-6DF9-4D5C-8897-D903A831D5D2}" destId="{81EE87FB-7057-47E4-A421-719DD08E1B3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482C2-BE9E-4878-9DB0-F829DA3B6F58}">
      <dsp:nvSpPr>
        <dsp:cNvPr id="0" name=""/>
        <dsp:cNvSpPr/>
      </dsp:nvSpPr>
      <dsp:spPr>
        <a:xfrm>
          <a:off x="4218889" y="1111814"/>
          <a:ext cx="1840353" cy="1840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AE5732-D449-435D-880A-9E14AEC6E80E}">
      <dsp:nvSpPr>
        <dsp:cNvPr id="0" name=""/>
        <dsp:cNvSpPr/>
      </dsp:nvSpPr>
      <dsp:spPr>
        <a:xfrm>
          <a:off x="4279994" y="1173181"/>
          <a:ext cx="1718142" cy="171795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/>
            <a:t>Weave </a:t>
          </a:r>
        </a:p>
      </dsp:txBody>
      <dsp:txXfrm>
        <a:off x="4525614" y="1418650"/>
        <a:ext cx="1226902" cy="1227021"/>
      </dsp:txXfrm>
    </dsp:sp>
    <dsp:sp modelId="{452E53E0-CB90-45EC-99A7-9F120C342063}">
      <dsp:nvSpPr>
        <dsp:cNvPr id="0" name=""/>
        <dsp:cNvSpPr/>
      </dsp:nvSpPr>
      <dsp:spPr>
        <a:xfrm rot="2700000">
          <a:off x="2319047" y="1114039"/>
          <a:ext cx="1835921" cy="183592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7553D-0726-4832-BC6F-DA736C90BC6E}">
      <dsp:nvSpPr>
        <dsp:cNvPr id="0" name=""/>
        <dsp:cNvSpPr/>
      </dsp:nvSpPr>
      <dsp:spPr>
        <a:xfrm>
          <a:off x="2377936" y="1173181"/>
          <a:ext cx="1718142" cy="171795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/>
            <a:t>Connect </a:t>
          </a:r>
        </a:p>
      </dsp:txBody>
      <dsp:txXfrm>
        <a:off x="2623556" y="1418650"/>
        <a:ext cx="1226902" cy="1227021"/>
      </dsp:txXfrm>
    </dsp:sp>
    <dsp:sp modelId="{3BD8C10F-7314-4519-948D-624F02B2AA3C}">
      <dsp:nvSpPr>
        <dsp:cNvPr id="0" name=""/>
        <dsp:cNvSpPr/>
      </dsp:nvSpPr>
      <dsp:spPr>
        <a:xfrm rot="2700000">
          <a:off x="416988" y="1114039"/>
          <a:ext cx="1835921" cy="183592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B79F3D-E274-4E53-BE70-DC785B88B940}">
      <dsp:nvSpPr>
        <dsp:cNvPr id="0" name=""/>
        <dsp:cNvSpPr/>
      </dsp:nvSpPr>
      <dsp:spPr>
        <a:xfrm>
          <a:off x="475877" y="1173181"/>
          <a:ext cx="1718142" cy="171795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/>
            <a:t>Collect </a:t>
          </a:r>
        </a:p>
      </dsp:txBody>
      <dsp:txXfrm>
        <a:off x="721498" y="1418650"/>
        <a:ext cx="1226902" cy="12270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DAB12-78A5-4FDD-ACA5-FFC4E40828BD}">
      <dsp:nvSpPr>
        <dsp:cNvPr id="0" name=""/>
        <dsp:cNvSpPr/>
      </dsp:nvSpPr>
      <dsp:spPr>
        <a:xfrm>
          <a:off x="-126459" y="0"/>
          <a:ext cx="5539032" cy="8874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1. As a </a:t>
          </a:r>
          <a:r>
            <a:rPr lang="en-CA" sz="1800" kern="1200" dirty="0">
              <a:latin typeface="Arial" panose="020B0604020202020204"/>
            </a:rPr>
            <a:t>community</a:t>
          </a:r>
          <a:r>
            <a:rPr lang="en-CA" sz="1800" kern="1200" dirty="0"/>
            <a:t>, what can we achieve by using our own assets?</a:t>
          </a:r>
          <a:endParaRPr lang="en-US" sz="1800" kern="1200" dirty="0"/>
        </a:p>
      </dsp:txBody>
      <dsp:txXfrm>
        <a:off x="-100467" y="25992"/>
        <a:ext cx="4490391" cy="835463"/>
      </dsp:txXfrm>
    </dsp:sp>
    <dsp:sp modelId="{55D5024F-9C52-45B2-BDC0-EC9CEBDC014F}">
      <dsp:nvSpPr>
        <dsp:cNvPr id="0" name=""/>
        <dsp:cNvSpPr/>
      </dsp:nvSpPr>
      <dsp:spPr>
        <a:xfrm>
          <a:off x="570564" y="1035355"/>
          <a:ext cx="5033195" cy="8874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2. What can we achieve with our own assets plus some outside help?</a:t>
          </a:r>
          <a:endParaRPr lang="en-US" sz="1800" kern="1200" dirty="0"/>
        </a:p>
      </dsp:txBody>
      <dsp:txXfrm>
        <a:off x="596556" y="1061347"/>
        <a:ext cx="3960265" cy="835463"/>
      </dsp:txXfrm>
    </dsp:sp>
    <dsp:sp modelId="{D62EB41C-FE32-4E9C-8DF5-9DC2F26410AA}">
      <dsp:nvSpPr>
        <dsp:cNvPr id="0" name=""/>
        <dsp:cNvSpPr/>
      </dsp:nvSpPr>
      <dsp:spPr>
        <a:xfrm>
          <a:off x="1014670" y="2070710"/>
          <a:ext cx="5033195" cy="8874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3. What can’t we do with our assets alone? What must be done by external groups?</a:t>
          </a:r>
          <a:endParaRPr lang="en-US" sz="1800" kern="1200" dirty="0"/>
        </a:p>
      </dsp:txBody>
      <dsp:txXfrm>
        <a:off x="1040662" y="2096702"/>
        <a:ext cx="3960265" cy="835463"/>
      </dsp:txXfrm>
    </dsp:sp>
    <dsp:sp modelId="{3F0CFCAC-FBDA-4282-864C-DAB9F7EFBE50}">
      <dsp:nvSpPr>
        <dsp:cNvPr id="0" name=""/>
        <dsp:cNvSpPr/>
      </dsp:nvSpPr>
      <dsp:spPr>
        <a:xfrm>
          <a:off x="4582814" y="672980"/>
          <a:ext cx="576840" cy="5768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4712603" y="672980"/>
        <a:ext cx="317262" cy="434072"/>
      </dsp:txXfrm>
    </dsp:sp>
    <dsp:sp modelId="{0BC44482-7EC6-4EE8-80E3-56397D189674}">
      <dsp:nvSpPr>
        <dsp:cNvPr id="0" name=""/>
        <dsp:cNvSpPr/>
      </dsp:nvSpPr>
      <dsp:spPr>
        <a:xfrm>
          <a:off x="5026919" y="1702419"/>
          <a:ext cx="576840" cy="5768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5156708" y="1702419"/>
        <a:ext cx="317262" cy="434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BDE81-735B-4840-9A10-658418D6367C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081FA-F533-8E49-AB55-6AD3F809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78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Identif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6336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45E70D-64EA-7848-B6D6-091450EB1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DFCAAEAB-173C-5C49-8DE5-25E10E4A947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4217" y="2288780"/>
            <a:ext cx="1520858" cy="17133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575D844-E3F3-5147-AE82-A31410CC3B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4100" y="1881499"/>
            <a:ext cx="1520858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Title #1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5721F847-EF62-DA42-A42D-7C0A1C5EBB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100" y="4227617"/>
            <a:ext cx="1520858" cy="2173184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Sentence Arial regular 12pt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9D46730-CF33-6949-8C5A-60F0E41B01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3779"/>
            <a:ext cx="6575378" cy="13255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Slide title Arial bold 30pt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E5A03271-81E5-6F42-8474-FA7D9CE2AB1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023618" y="2288780"/>
            <a:ext cx="1520858" cy="17133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5050082-2134-D248-B1C3-DD8DE26C38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23501" y="1881499"/>
            <a:ext cx="1520858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Title #2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C32F605-DF22-2F4D-BA48-8DFBFFAAE1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3501" y="4227617"/>
            <a:ext cx="1520858" cy="2173184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Sentence Arial regular 12pt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4CB3E0F4-B497-6D44-A75C-A635CEF7DFF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782899" y="2288780"/>
            <a:ext cx="1520858" cy="17133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53A7C55-DA3F-3943-A242-702E0C052E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2782" y="1881499"/>
            <a:ext cx="1520858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Title #3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B071A695-B4FD-D840-9BFC-E4C5263A2AD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82782" y="4227617"/>
            <a:ext cx="1520858" cy="2173184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Sentence Arial regular 12pt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3A0F850A-D3A1-044A-91A3-16BE12F6E49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599645" y="2288780"/>
            <a:ext cx="1520858" cy="17133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CD8C5F2-D7F7-DD48-A874-99700F9448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99528" y="1881499"/>
            <a:ext cx="1520858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Title #4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BC2054AE-C1A8-4842-8CC6-2145110F72C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99528" y="4227617"/>
            <a:ext cx="1520858" cy="2173184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Sentence Arial regular 12pt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33E31D25-4C06-7545-BAAF-4B38C4C79FF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358926" y="2288780"/>
            <a:ext cx="1520858" cy="17133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2860A5E5-7917-054E-B291-B6DFD3C43E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58808" y="1881499"/>
            <a:ext cx="1520858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Title #5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BA37C04C-43EC-DF4A-B41F-2979F020DF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58808" y="4227617"/>
            <a:ext cx="1520858" cy="2173184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Sentence Arial regular 12pt</a:t>
            </a:r>
          </a:p>
        </p:txBody>
      </p:sp>
    </p:spTree>
    <p:extLst>
      <p:ext uri="{BB962C8B-B14F-4D97-AF65-F5344CB8AC3E}">
        <p14:creationId xmlns:p14="http://schemas.microsoft.com/office/powerpoint/2010/main" val="299981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DC412-31AE-A345-9C21-96566F81B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06F181E-448C-4E48-9EDE-289042790A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707416" y="1819339"/>
            <a:ext cx="1771846" cy="19960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52D25BF-97C4-F04D-9B90-08C7602C01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2941" y="1936474"/>
            <a:ext cx="1609751" cy="1712859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Sentence Arial regular 16pt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147DE6F4-5C3B-BE48-92E0-12134C933A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07416" y="4059556"/>
            <a:ext cx="1771846" cy="19960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42421DB1-7015-D24E-A349-890118492F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2941" y="4176691"/>
            <a:ext cx="1609751" cy="1712859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Sentence Arial regular 16pt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86C7BF1F-5820-5A42-822E-6D0A8AA898B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43621" y="1819339"/>
            <a:ext cx="1771846" cy="19960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B70D9FA-6FB3-714B-BA14-2EF5BCAAF4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88983" y="1936474"/>
            <a:ext cx="1609751" cy="1712859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Sentence Arial regular 16pt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65621DAB-1D4E-184C-B3A8-B47E73A3D12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643621" y="4049750"/>
            <a:ext cx="1771846" cy="19960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A4451C2-2776-C145-8B8A-42EA127BBB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88983" y="4166885"/>
            <a:ext cx="1609751" cy="1712859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Sentence Arial regular 16pt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4DFBD69-BEC4-744B-81D8-3CB24A127C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3777"/>
            <a:ext cx="5994446" cy="10912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Slide title Arial bold 30pt</a:t>
            </a:r>
          </a:p>
        </p:txBody>
      </p:sp>
    </p:spTree>
    <p:extLst>
      <p:ext uri="{BB962C8B-B14F-4D97-AF65-F5344CB8AC3E}">
        <p14:creationId xmlns:p14="http://schemas.microsoft.com/office/powerpoint/2010/main" val="4193382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5DD80-435C-754E-8C30-2DF82176E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1E13A99C-0F1F-264E-91FC-3837DAA68D3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"/>
            <a:ext cx="9144000" cy="46100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 sz="1200"/>
              <a:t>Click on this icon </a:t>
            </a:r>
            <a:br>
              <a:rPr lang="en-US" sz="1200"/>
            </a:br>
            <a:r>
              <a:rPr lang="en-US" sz="1200"/>
              <a:t>to select new picture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3CF587-544B-AC40-B88F-ECFA619FED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5064" y="4939346"/>
            <a:ext cx="6895580" cy="679559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divider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BCC13EA-D6CE-AF4A-A541-FD957CF04B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55064" y="5547754"/>
            <a:ext cx="6904486" cy="808599"/>
          </a:xfrm>
          <a:prstGeom prst="rect">
            <a:avLst/>
          </a:prstGeom>
        </p:spPr>
        <p:txBody>
          <a:bodyPr lIns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2000" b="0">
                <a:solidFill>
                  <a:schemeClr val="tx1"/>
                </a:solidFill>
              </a:defRPr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Subtitle Arial regular 20pt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1F3DE9B-A3C3-D989-80B3-950D6F6076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355" y="-8711"/>
            <a:ext cx="1804419" cy="8661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0901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126174-0FBD-E34D-A7E1-1FAE2702A5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9610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BB29D52-1F75-D84B-A18B-79A759DA5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3779"/>
            <a:ext cx="6376559" cy="68188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Slide table Arial bold 30pt 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D2A3BB8E-5EA6-EA46-879B-BC7C6ACDB4A2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1696720" y="1448789"/>
            <a:ext cx="6984127" cy="47027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99439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4232FC-D2E6-A741-9355-62EB4B7F2D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9610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4F02949-9EF9-3E44-9289-AF721BA2D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3779"/>
            <a:ext cx="6270752" cy="68188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Slide chart Arial bold 30pt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78D87BAA-1823-404A-A070-1105BDCF2DB5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3420318" y="1527858"/>
            <a:ext cx="5154721" cy="45025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1D2C36E6-19A9-004F-B2CC-B937C45DDD7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98341" y="3606800"/>
            <a:ext cx="1341889" cy="2423610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Chart description/ legend goes here</a:t>
            </a:r>
          </a:p>
        </p:txBody>
      </p:sp>
    </p:spTree>
    <p:extLst>
      <p:ext uri="{BB962C8B-B14F-4D97-AF65-F5344CB8AC3E}">
        <p14:creationId xmlns:p14="http://schemas.microsoft.com/office/powerpoint/2010/main" val="325411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163D0C-3931-A947-819B-7F56BA3331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9610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1C8FB5F-2B8D-7F45-9390-D7AD09F319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2000"/>
            <a:ext cx="6559026" cy="619170"/>
          </a:xfrm>
          <a:prstGeom prst="rect">
            <a:avLst/>
          </a:prstGeom>
        </p:spPr>
        <p:txBody>
          <a:bodyPr/>
          <a:lstStyle>
            <a:lvl1pPr>
              <a:defRPr sz="3000" b="1"/>
            </a:lvl1pPr>
          </a:lstStyle>
          <a:p>
            <a:r>
              <a:rPr lang="en-US"/>
              <a:t>Slide title Arial bold 30pt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B1CBD0C-E169-234E-9531-D7F8B4713F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2819" y="1446759"/>
            <a:ext cx="4146658" cy="4937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content goes here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21E7106-9028-E740-BF66-4C4C8EDCF2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6663" y="1446759"/>
            <a:ext cx="4146658" cy="4937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content goes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0548058-127A-4553-817A-A1A41110D1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414" y="1940558"/>
            <a:ext cx="4147063" cy="4425442"/>
          </a:xfrm>
          <a:prstGeom prst="rect">
            <a:avLst/>
          </a:prstGeom>
        </p:spPr>
        <p:txBody>
          <a:bodyPr/>
          <a:lstStyle>
            <a:lvl1pPr marL="228594" indent="-228594">
              <a:buFont typeface="Wingdings" panose="05000000000000000000" pitchFamily="2" charset="2"/>
              <a:buChar char="§"/>
              <a:defRPr sz="2000"/>
            </a:lvl1pPr>
            <a:lvl2pPr marL="685783" indent="-228594">
              <a:buFont typeface="Wingdings" panose="05000000000000000000" pitchFamily="2" charset="2"/>
              <a:buChar char="§"/>
              <a:defRPr sz="1800"/>
            </a:lvl2pPr>
            <a:lvl3pPr marL="1142971" indent="-228594">
              <a:buFont typeface="Wingdings" panose="05000000000000000000" pitchFamily="2" charset="2"/>
              <a:buChar char="§"/>
              <a:defRPr sz="1600"/>
            </a:lvl3pPr>
            <a:lvl4pPr marL="1600160" indent="-228594">
              <a:buFont typeface="Wingdings" panose="05000000000000000000" pitchFamily="2" charset="2"/>
              <a:buChar char="§"/>
              <a:defRPr sz="1400"/>
            </a:lvl4pPr>
            <a:lvl5pPr marL="2057349" indent="-228594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/>
              <a:t>Copy sentence Arial regular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9232CEB-1B86-4E7C-B4E4-A9AC234BA8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16256" y="1940558"/>
            <a:ext cx="4147065" cy="4425442"/>
          </a:xfrm>
          <a:prstGeom prst="rect">
            <a:avLst/>
          </a:prstGeom>
        </p:spPr>
        <p:txBody>
          <a:bodyPr/>
          <a:lstStyle>
            <a:lvl1pPr marL="228594" indent="-228594">
              <a:buFont typeface="Wingdings" panose="05000000000000000000" pitchFamily="2" charset="2"/>
              <a:buChar char="§"/>
              <a:defRPr sz="2000"/>
            </a:lvl1pPr>
            <a:lvl2pPr marL="685783" indent="-228594">
              <a:buFont typeface="Wingdings" panose="05000000000000000000" pitchFamily="2" charset="2"/>
              <a:buChar char="§"/>
              <a:defRPr sz="1800"/>
            </a:lvl2pPr>
            <a:lvl3pPr marL="1142971" indent="-228594">
              <a:buFont typeface="Wingdings" panose="05000000000000000000" pitchFamily="2" charset="2"/>
              <a:buChar char="§"/>
              <a:defRPr sz="1600"/>
            </a:lvl3pPr>
            <a:lvl4pPr marL="1600160" indent="-228594">
              <a:buFont typeface="Wingdings" panose="05000000000000000000" pitchFamily="2" charset="2"/>
              <a:buChar char="§"/>
              <a:defRPr sz="1400"/>
            </a:lvl4pPr>
            <a:lvl5pPr marL="2057349" indent="-228594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/>
              <a:t>Copy sentence Arial regular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2197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R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C130CA-5363-41C2-BB23-FC15B6663D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96100" y="6400803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D8E3602-54EF-400B-B0E1-9DDF71C9C4C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24455896"/>
              </p:ext>
            </p:extLst>
          </p:nvPr>
        </p:nvGraphicFramePr>
        <p:xfrm>
          <a:off x="1696722" y="1447990"/>
          <a:ext cx="7010400" cy="44500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5573730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1002928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0412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65728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21039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4250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54510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73394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2303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86194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2665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35593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17451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97253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75A0FEA-9B95-766D-9814-0F483C4D1C4C}"/>
              </a:ext>
            </a:extLst>
          </p:cNvPr>
          <p:cNvSpPr txBox="1"/>
          <p:nvPr userDrawn="1"/>
        </p:nvSpPr>
        <p:spPr>
          <a:xfrm>
            <a:off x="2326640" y="863600"/>
            <a:ext cx="6380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accent1"/>
                </a:solidFill>
              </a:rPr>
              <a:t>Copy</a:t>
            </a:r>
            <a:r>
              <a:rPr lang="en-US" sz="1200"/>
              <a:t> this table from </a:t>
            </a:r>
            <a:r>
              <a:rPr lang="en-US" sz="1200" b="1">
                <a:solidFill>
                  <a:schemeClr val="accent3"/>
                </a:solidFill>
              </a:rPr>
              <a:t>Slide Master</a:t>
            </a:r>
            <a:r>
              <a:rPr lang="en-US" sz="1200"/>
              <a:t> view. Go to </a:t>
            </a:r>
            <a:r>
              <a:rPr lang="en-US" sz="1200" b="1">
                <a:solidFill>
                  <a:schemeClr val="accent3"/>
                </a:solidFill>
              </a:rPr>
              <a:t>Normal</a:t>
            </a:r>
            <a:r>
              <a:rPr lang="en-US" sz="1200" b="0">
                <a:solidFill>
                  <a:schemeClr val="accent3"/>
                </a:solidFill>
              </a:rPr>
              <a:t> </a:t>
            </a:r>
            <a:r>
              <a:rPr lang="en-US" sz="1200"/>
              <a:t>view,</a:t>
            </a:r>
            <a:r>
              <a:rPr lang="en-US" sz="1200" b="0">
                <a:solidFill>
                  <a:schemeClr val="accent3"/>
                </a:solidFill>
              </a:rPr>
              <a:t> </a:t>
            </a:r>
            <a:r>
              <a:rPr lang="en-US" sz="1200"/>
              <a:t>from the list of </a:t>
            </a:r>
            <a:r>
              <a:rPr lang="en-US" sz="1200" b="1">
                <a:solidFill>
                  <a:schemeClr val="accent3"/>
                </a:solidFill>
              </a:rPr>
              <a:t>New Slide</a:t>
            </a:r>
            <a:r>
              <a:rPr lang="en-US" sz="1200"/>
              <a:t> </a:t>
            </a:r>
            <a:r>
              <a:rPr lang="en-US" sz="1200" b="0">
                <a:solidFill>
                  <a:schemeClr val="accent3"/>
                </a:solidFill>
              </a:rPr>
              <a:t>add  </a:t>
            </a:r>
            <a:r>
              <a:rPr lang="en-US" sz="1200"/>
              <a:t>the </a:t>
            </a:r>
            <a:r>
              <a:rPr lang="en-US" sz="1200" b="1">
                <a:solidFill>
                  <a:schemeClr val="accent3"/>
                </a:solidFill>
              </a:rPr>
              <a:t>Custom Layout</a:t>
            </a:r>
            <a:r>
              <a:rPr lang="en-US" sz="1200"/>
              <a:t> slide and </a:t>
            </a:r>
            <a:r>
              <a:rPr lang="en-US" sz="1200">
                <a:solidFill>
                  <a:schemeClr val="accent1"/>
                </a:solidFill>
              </a:rPr>
              <a:t>paste</a:t>
            </a:r>
            <a:r>
              <a:rPr lang="en-US" sz="1200"/>
              <a:t> the table to populate it based on your requirements.</a:t>
            </a:r>
          </a:p>
        </p:txBody>
      </p:sp>
    </p:spTree>
    <p:extLst>
      <p:ext uri="{BB962C8B-B14F-4D97-AF65-F5344CB8AC3E}">
        <p14:creationId xmlns:p14="http://schemas.microsoft.com/office/powerpoint/2010/main" val="3980995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Grey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C130CA-5363-41C2-BB23-FC15B6663D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96100" y="6400803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4FD08665-2CDA-4D8E-B960-260287F9B3B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84699048"/>
              </p:ext>
            </p:extLst>
          </p:nvPr>
        </p:nvGraphicFramePr>
        <p:xfrm>
          <a:off x="1696722" y="1447990"/>
          <a:ext cx="7013448" cy="44500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506724">
                  <a:extLst>
                    <a:ext uri="{9D8B030D-6E8A-4147-A177-3AD203B41FA5}">
                      <a16:colId xmlns:a16="http://schemas.microsoft.com/office/drawing/2014/main" val="355737303"/>
                    </a:ext>
                  </a:extLst>
                </a:gridCol>
                <a:gridCol w="3506724">
                  <a:extLst>
                    <a:ext uri="{9D8B030D-6E8A-4147-A177-3AD203B41FA5}">
                      <a16:colId xmlns:a16="http://schemas.microsoft.com/office/drawing/2014/main" val="726752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412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65728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21039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4250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54510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73394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2303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86194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2665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35593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17451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97253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31724CE-9D58-5C5D-DECE-B864DCA143DB}"/>
              </a:ext>
            </a:extLst>
          </p:cNvPr>
          <p:cNvSpPr txBox="1"/>
          <p:nvPr userDrawn="1"/>
        </p:nvSpPr>
        <p:spPr>
          <a:xfrm>
            <a:off x="2326640" y="863600"/>
            <a:ext cx="6380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accent1"/>
                </a:solidFill>
              </a:rPr>
              <a:t>Copy</a:t>
            </a:r>
            <a:r>
              <a:rPr lang="en-US" sz="1200"/>
              <a:t> this table from </a:t>
            </a:r>
            <a:r>
              <a:rPr lang="en-US" sz="1200" b="1">
                <a:solidFill>
                  <a:schemeClr val="accent3"/>
                </a:solidFill>
              </a:rPr>
              <a:t>Slide Master</a:t>
            </a:r>
            <a:r>
              <a:rPr lang="en-US" sz="1200"/>
              <a:t> view. Go to </a:t>
            </a:r>
            <a:r>
              <a:rPr lang="en-US" sz="1200" b="1">
                <a:solidFill>
                  <a:schemeClr val="accent3"/>
                </a:solidFill>
              </a:rPr>
              <a:t>Normal</a:t>
            </a:r>
            <a:r>
              <a:rPr lang="en-US" sz="1200" b="0">
                <a:solidFill>
                  <a:schemeClr val="accent3"/>
                </a:solidFill>
              </a:rPr>
              <a:t> </a:t>
            </a:r>
            <a:r>
              <a:rPr lang="en-US" sz="1200"/>
              <a:t>view,</a:t>
            </a:r>
            <a:r>
              <a:rPr lang="en-US" sz="1200" b="0">
                <a:solidFill>
                  <a:schemeClr val="accent3"/>
                </a:solidFill>
              </a:rPr>
              <a:t> </a:t>
            </a:r>
            <a:r>
              <a:rPr lang="en-US" sz="1200"/>
              <a:t>from the list of </a:t>
            </a:r>
            <a:r>
              <a:rPr lang="en-US" sz="1200" b="1">
                <a:solidFill>
                  <a:schemeClr val="accent3"/>
                </a:solidFill>
              </a:rPr>
              <a:t>New Slide</a:t>
            </a:r>
            <a:r>
              <a:rPr lang="en-US" sz="1200"/>
              <a:t> </a:t>
            </a:r>
            <a:r>
              <a:rPr lang="en-US" sz="1200" b="0">
                <a:solidFill>
                  <a:schemeClr val="accent3"/>
                </a:solidFill>
              </a:rPr>
              <a:t>add  </a:t>
            </a:r>
            <a:r>
              <a:rPr lang="en-US" sz="1200"/>
              <a:t>the </a:t>
            </a:r>
            <a:r>
              <a:rPr lang="en-US" sz="1200" b="1">
                <a:solidFill>
                  <a:schemeClr val="accent3"/>
                </a:solidFill>
              </a:rPr>
              <a:t>Custom Layout</a:t>
            </a:r>
            <a:r>
              <a:rPr lang="en-US" sz="1200"/>
              <a:t> slide and </a:t>
            </a:r>
            <a:r>
              <a:rPr lang="en-US" sz="1200">
                <a:solidFill>
                  <a:schemeClr val="accent1"/>
                </a:solidFill>
              </a:rPr>
              <a:t>paste</a:t>
            </a:r>
            <a:r>
              <a:rPr lang="en-US" sz="1200"/>
              <a:t> the table to populate it based on your requirements.</a:t>
            </a:r>
          </a:p>
        </p:txBody>
      </p:sp>
    </p:spTree>
    <p:extLst>
      <p:ext uri="{BB962C8B-B14F-4D97-AF65-F5344CB8AC3E}">
        <p14:creationId xmlns:p14="http://schemas.microsoft.com/office/powerpoint/2010/main" val="154289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E93A0E-9989-E4D2-D743-AA181A379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96100" y="6400803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A5F384-DCA2-EA1A-7D05-889D5CE39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3779"/>
            <a:ext cx="6270752" cy="68188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Slide chart Arial bold 30pt</a:t>
            </a:r>
          </a:p>
        </p:txBody>
      </p:sp>
    </p:spTree>
    <p:extLst>
      <p:ext uri="{BB962C8B-B14F-4D97-AF65-F5344CB8AC3E}">
        <p14:creationId xmlns:p14="http://schemas.microsoft.com/office/powerpoint/2010/main" val="346101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9B12C3B-C51B-DF47-808A-91E555726F4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"/>
            <a:ext cx="9144000" cy="46100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 sz="1200"/>
              <a:t>Click on this icon </a:t>
            </a:r>
            <a:br>
              <a:rPr lang="en-US" sz="1200"/>
            </a:br>
            <a:r>
              <a:rPr lang="en-US" sz="1200"/>
              <a:t>to select new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BB43D6-D246-5442-8C68-23E30FCBC7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5064" y="4939346"/>
            <a:ext cx="6895580" cy="679559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Title of presentation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EE6C6FE-911B-104A-9187-117D672B59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55064" y="5669674"/>
            <a:ext cx="6904486" cy="808599"/>
          </a:xfrm>
          <a:prstGeom prst="rect">
            <a:avLst/>
          </a:prstGeom>
        </p:spPr>
        <p:txBody>
          <a:bodyPr lIns="0"/>
          <a:lstStyle>
            <a:lvl1pPr marL="0" marR="0" indent="0" algn="l" defTabSz="914377" rtl="0" eaLnBrk="1" fontAlgn="auto" latinLnBrk="0" hangingPunct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2000" b="0">
                <a:solidFill>
                  <a:schemeClr val="tx1"/>
                </a:solidFill>
              </a:defRPr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Presentation date</a:t>
            </a:r>
          </a:p>
          <a:p>
            <a:pPr lvl="0"/>
            <a:r>
              <a:rPr lang="en-US"/>
              <a:t>August, 2022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65D22D1-D940-87CA-6B88-5DF7D5E870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355" y="-8711"/>
            <a:ext cx="1804419" cy="8661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7284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F7A4C-1CE7-0A4C-9842-8F8C03C9E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336525D-3A09-1C41-8880-8041673FE9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3118" y="493776"/>
            <a:ext cx="6895580" cy="125031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Slide title Arial bold 30pt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DD735D-6C3B-FA48-AFBA-1A0010DDF2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02908" y="1785941"/>
            <a:ext cx="4585097" cy="493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Slide subtitle Arial bold 24pt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E7B57006-B0C4-A340-9C8A-BD1527418F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88005" y="1785941"/>
            <a:ext cx="1792844" cy="37750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  <a:br>
              <a:rPr lang="en-US"/>
            </a:br>
            <a:r>
              <a:rPr lang="en-US"/>
              <a:t>or click on the grey box to delete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2DA90-1DEB-45F2-8A47-CB2027FBD7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03118" y="2354896"/>
            <a:ext cx="4584887" cy="3056892"/>
          </a:xfrm>
          <a:prstGeom prst="rect">
            <a:avLst/>
          </a:prstGeom>
        </p:spPr>
        <p:txBody>
          <a:bodyPr/>
          <a:lstStyle>
            <a:lvl1pPr marL="228594" indent="-228594">
              <a:buFont typeface="Wingdings" panose="05000000000000000000" pitchFamily="2" charset="2"/>
              <a:buChar char="§"/>
              <a:defRPr sz="2000"/>
            </a:lvl1pPr>
            <a:lvl2pPr marL="685783" indent="-228594">
              <a:buFont typeface="Wingdings" panose="05000000000000000000" pitchFamily="2" charset="2"/>
              <a:buChar char="§"/>
              <a:defRPr sz="1800"/>
            </a:lvl2pPr>
            <a:lvl3pPr marL="1142971" indent="-228594">
              <a:buFont typeface="Wingdings" panose="05000000000000000000" pitchFamily="2" charset="2"/>
              <a:buChar char="§"/>
              <a:defRPr sz="1600"/>
            </a:lvl3pPr>
            <a:lvl4pPr marL="1600160" indent="-228594">
              <a:buFont typeface="Wingdings" panose="05000000000000000000" pitchFamily="2" charset="2"/>
              <a:buChar char="§"/>
              <a:defRPr sz="1400"/>
            </a:lvl4pPr>
            <a:lvl5pPr marL="2057349" indent="-228594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/>
              <a:t>Copy sentence Arial regular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150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3F8A5C-5990-AB4C-9D03-184C126A3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3BF7EA3-D218-D049-B5CB-422DDB9147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3779"/>
            <a:ext cx="5012082" cy="13255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/>
              <a:t>Slide title Arial bold 30pt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DACD081-CCB8-5C48-A82E-A75F81D623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04288" y="1785941"/>
            <a:ext cx="4585097" cy="493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Slide subtitle Arial bold 24pt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5845C08-D0EE-8F41-89D6-65EF98487E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89385" y="1785938"/>
            <a:ext cx="1791464" cy="44645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  <a:br>
              <a:rPr lang="en-US"/>
            </a:br>
            <a:r>
              <a:rPr lang="en-US"/>
              <a:t>or click on the grey box to delete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17DDFD-4687-CE40-8B05-8939BC4773E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8456" y="1142999"/>
            <a:ext cx="1350169" cy="5013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  <a:br>
              <a:rPr lang="en-US"/>
            </a:br>
            <a:r>
              <a:rPr lang="en-US"/>
              <a:t>or click on the grey box to delete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D0AD7BF-89B1-429E-81FF-AAEAEC5F5A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03118" y="2354896"/>
            <a:ext cx="4584887" cy="3056892"/>
          </a:xfrm>
          <a:prstGeom prst="rect">
            <a:avLst/>
          </a:prstGeom>
        </p:spPr>
        <p:txBody>
          <a:bodyPr/>
          <a:lstStyle>
            <a:lvl1pPr marL="228594" indent="-228594">
              <a:buFont typeface="Wingdings" panose="05000000000000000000" pitchFamily="2" charset="2"/>
              <a:buChar char="§"/>
              <a:defRPr sz="2000"/>
            </a:lvl1pPr>
            <a:lvl2pPr marL="685783" indent="-228594">
              <a:buFont typeface="Wingdings" panose="05000000000000000000" pitchFamily="2" charset="2"/>
              <a:buChar char="§"/>
              <a:defRPr sz="1800"/>
            </a:lvl2pPr>
            <a:lvl3pPr marL="1142971" indent="-228594">
              <a:buFont typeface="Wingdings" panose="05000000000000000000" pitchFamily="2" charset="2"/>
              <a:buChar char="§"/>
              <a:defRPr sz="1600"/>
            </a:lvl3pPr>
            <a:lvl4pPr marL="1600160" indent="-228594">
              <a:buFont typeface="Wingdings" panose="05000000000000000000" pitchFamily="2" charset="2"/>
              <a:buChar char="§"/>
              <a:defRPr sz="1400"/>
            </a:lvl4pPr>
            <a:lvl5pPr marL="2057349" indent="-228594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/>
              <a:t>Copy sentence Arial regular 20pt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765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F8EF3B4-C75D-7143-B4F6-28B1A3FB6342}"/>
              </a:ext>
            </a:extLst>
          </p:cNvPr>
          <p:cNvSpPr/>
          <p:nvPr/>
        </p:nvSpPr>
        <p:spPr>
          <a:xfrm>
            <a:off x="0" y="3"/>
            <a:ext cx="9144000" cy="6308203"/>
          </a:xfrm>
          <a:prstGeom prst="rect">
            <a:avLst/>
          </a:prstGeom>
          <a:solidFill>
            <a:schemeClr val="accent5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A1551-1488-A740-944F-B349FF58EAB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803374" y="1778697"/>
            <a:ext cx="6463805" cy="3883067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text of the quote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7A6A9C-4422-2943-8B18-B717B3D28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0BBCA30F-B0A0-9F4D-8ABC-B420BD0A5789}"/>
              </a:ext>
            </a:extLst>
          </p:cNvPr>
          <p:cNvSpPr txBox="1">
            <a:spLocks/>
          </p:cNvSpPr>
          <p:nvPr/>
        </p:nvSpPr>
        <p:spPr>
          <a:xfrm>
            <a:off x="256411" y="0"/>
            <a:ext cx="1350463" cy="86429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E5F97E-BFDF-01FC-E024-28AA37C7FB39}"/>
              </a:ext>
            </a:extLst>
          </p:cNvPr>
          <p:cNvSpPr/>
          <p:nvPr userDrawn="1"/>
        </p:nvSpPr>
        <p:spPr>
          <a:xfrm>
            <a:off x="0" y="3"/>
            <a:ext cx="9144000" cy="6308203"/>
          </a:xfrm>
          <a:prstGeom prst="rect">
            <a:avLst/>
          </a:prstGeom>
          <a:solidFill>
            <a:schemeClr val="accent5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326CCBA-63CF-DAA6-ACC3-C3128CA164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355" y="-8711"/>
            <a:ext cx="1804419" cy="8661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2742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9E161F0-C3B3-E242-A9A8-D3DE8920DC7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9144000" cy="63093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To change background image: Right click on gray area </a:t>
            </a:r>
            <a:br>
              <a:rPr lang="en-US"/>
            </a:br>
            <a:r>
              <a:rPr lang="en-US"/>
              <a:t>&gt; Bring to Front – click on middle icon Insert Picture from </a:t>
            </a:r>
            <a:br>
              <a:rPr lang="en-US"/>
            </a:br>
            <a:r>
              <a:rPr lang="en-US"/>
              <a:t>File &gt; select a requested image &gt; right click on image </a:t>
            </a:r>
            <a:br>
              <a:rPr lang="en-US"/>
            </a:br>
            <a:r>
              <a:rPr lang="en-US"/>
              <a:t>&gt; Send to Back to make The City of Calgary logo visible. </a:t>
            </a:r>
          </a:p>
          <a:p>
            <a:r>
              <a:rPr lang="en-US"/>
              <a:t>Please do not move or change size of the The City of Calgary logo.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527D74-97CD-1A4B-AE59-78EC0A384B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9610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A9351E5-E8A3-8040-9F12-5AAB6D43562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81131" y="1447800"/>
            <a:ext cx="6581739" cy="4191000"/>
          </a:xfrm>
          <a:prstGeom prst="rect">
            <a:avLst/>
          </a:prstGeom>
          <a:solidFill>
            <a:schemeClr val="bg1"/>
          </a:solidFill>
        </p:spPr>
        <p:txBody>
          <a:bodyPr lIns="411480" tIns="411480" rIns="411480" bIns="411480"/>
          <a:lstStyle>
            <a:lvl1pPr marL="0" indent="0">
              <a:lnSpc>
                <a:spcPct val="113000"/>
              </a:lnSpc>
              <a:spcBef>
                <a:spcPts val="600"/>
              </a:spcBef>
              <a:spcAft>
                <a:spcPts val="1200"/>
              </a:spcAft>
              <a:buNone/>
              <a:tabLst/>
              <a:defRPr sz="2800" b="1"/>
            </a:lvl1pPr>
            <a:lvl2pPr>
              <a:buNone/>
              <a:defRPr sz="2400" b="0"/>
            </a:lvl2pPr>
            <a:lvl3pPr>
              <a:buNone/>
              <a:defRPr sz="2400" b="0"/>
            </a:lvl3pPr>
            <a:lvl4pPr>
              <a:buNone/>
              <a:defRPr sz="2400" b="0"/>
            </a:lvl4pPr>
            <a:lvl5pPr>
              <a:buNone/>
              <a:defRPr sz="2400" b="0"/>
            </a:lvl5pPr>
          </a:lstStyle>
          <a:p>
            <a:pPr lvl="0"/>
            <a:r>
              <a:rPr lang="en-US"/>
              <a:t>Click to edit text of the quote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C8B58C4-5231-3285-BB39-E1FAC12D34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355" y="-8711"/>
            <a:ext cx="1804419" cy="8661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2864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94101219-BC50-0B48-9797-EEBBA0927E9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9144000" cy="63093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To change background image: Right click on gray area </a:t>
            </a:r>
            <a:br>
              <a:rPr lang="en-US"/>
            </a:br>
            <a:r>
              <a:rPr lang="en-US"/>
              <a:t>&gt; Bring to Front – click on middle icon Insert Picture from </a:t>
            </a:r>
            <a:br>
              <a:rPr lang="en-US"/>
            </a:br>
            <a:r>
              <a:rPr lang="en-US"/>
              <a:t>File &gt; select a requested image &gt; right click on image </a:t>
            </a:r>
            <a:br>
              <a:rPr lang="en-US"/>
            </a:br>
            <a:r>
              <a:rPr lang="en-US"/>
              <a:t>&gt; Send to Back to make The City of Calgary logo visible. </a:t>
            </a:r>
          </a:p>
          <a:p>
            <a:r>
              <a:rPr lang="en-US"/>
              <a:t>Please do not move or change size of the The City of Calgary logo.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A074F-C7A9-C747-8D6D-397AA897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C1E17016-FB89-144D-A6E9-916799F46E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3234" y="3730048"/>
            <a:ext cx="3633849" cy="2090923"/>
          </a:xfrm>
          <a:prstGeom prst="rect">
            <a:avLst/>
          </a:prstGeom>
          <a:solidFill>
            <a:schemeClr val="bg1"/>
          </a:solidFill>
        </p:spPr>
        <p:txBody>
          <a:bodyPr lIns="274320" tIns="274320" rIns="274320" bIns="274320"/>
          <a:lstStyle>
            <a:lvl1pPr marL="0" indent="0">
              <a:lnSpc>
                <a:spcPct val="113000"/>
              </a:lnSpc>
              <a:spcBef>
                <a:spcPts val="600"/>
              </a:spcBef>
              <a:spcAft>
                <a:spcPts val="1200"/>
              </a:spcAft>
              <a:buNone/>
              <a:tabLst/>
              <a:defRPr sz="2400" b="1"/>
            </a:lvl1pPr>
            <a:lvl2pPr>
              <a:buNone/>
              <a:defRPr sz="2400" b="0"/>
            </a:lvl2pPr>
            <a:lvl3pPr>
              <a:buNone/>
              <a:defRPr sz="2400" b="0"/>
            </a:lvl3pPr>
            <a:lvl4pPr>
              <a:buNone/>
              <a:defRPr sz="2400" b="0"/>
            </a:lvl4pPr>
            <a:lvl5pPr>
              <a:buNone/>
              <a:defRPr sz="2400" b="0"/>
            </a:lvl5pPr>
          </a:lstStyle>
          <a:p>
            <a:pPr lvl="0"/>
            <a:r>
              <a:rPr lang="en-US"/>
              <a:t>Click to edit text of the quote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D0529FC-AC64-5772-A3F4-C9CACD0094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355" y="-8711"/>
            <a:ext cx="1804419" cy="8661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421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340ED-AF27-7E45-9F59-23D2813E4D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4288" y="492000"/>
            <a:ext cx="6238711" cy="1203800"/>
          </a:xfrm>
          <a:prstGeom prst="rect">
            <a:avLst/>
          </a:prstGeom>
        </p:spPr>
        <p:txBody>
          <a:bodyPr/>
          <a:lstStyle>
            <a:lvl1pPr>
              <a:defRPr sz="3000" b="1"/>
            </a:lvl1pPr>
          </a:lstStyle>
          <a:p>
            <a:r>
              <a:rPr lang="en-US"/>
              <a:t>Slide title Arial bold 30pt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9AC15C-1D18-144A-B282-5E1334A99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4076BF-C975-8D4C-9726-A4DBAD28CBA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65704" y="1935166"/>
            <a:ext cx="1834754" cy="2066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ED0A6F8F-91A0-FE46-BC2D-ADFB35209C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90693" y="1935166"/>
            <a:ext cx="1834754" cy="2066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674480C8-90D4-5F40-936B-6B283C08B9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15681" y="1935166"/>
            <a:ext cx="1834754" cy="2066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4B85CFF-46AE-0A4D-9A0E-F8D8B00629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5586" y="4286253"/>
            <a:ext cx="1834753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Title #1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298DDE5-6C66-C34F-B183-2A7CB91C45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5586" y="4631380"/>
            <a:ext cx="1834753" cy="1769423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Sentence Arial regular 12pt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AF781CB0-DBE2-6649-949D-81A61DB927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78009" y="4286253"/>
            <a:ext cx="1834753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Title #2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4DA9FE2-972C-2743-AA00-E74419F796C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8009" y="4631380"/>
            <a:ext cx="1834753" cy="1769423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Sentence Arial regular 12pt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2DDAE15-9EE2-4443-AB2D-FCAAC896A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08246" y="4286253"/>
            <a:ext cx="1834753" cy="34512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Title #3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8568318C-2798-7E44-A3A0-58D580ACB7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08246" y="4631380"/>
            <a:ext cx="1834753" cy="1769423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Sentence Arial regular 12pt</a:t>
            </a:r>
          </a:p>
        </p:txBody>
      </p:sp>
    </p:spTree>
    <p:extLst>
      <p:ext uri="{BB962C8B-B14F-4D97-AF65-F5344CB8AC3E}">
        <p14:creationId xmlns:p14="http://schemas.microsoft.com/office/powerpoint/2010/main" val="2642425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Pane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970D5A-78A2-364A-B3DA-6529B32E141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6159" y="562390"/>
            <a:ext cx="4170759" cy="531421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Title Arial bold 30pt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9D2E2-A89F-4E41-B44B-246D133E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400803"/>
            <a:ext cx="2057400" cy="365125"/>
          </a:xfrm>
          <a:prstGeom prst="rect">
            <a:avLst/>
          </a:prstGeom>
        </p:spPr>
        <p:txBody>
          <a:bodyPr/>
          <a:lstStyle/>
          <a:p>
            <a:fld id="{104CF250-7820-BD45-8509-7A2D360AA0A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9D56954-FE5B-8B44-9051-3889160496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6159" y="1093808"/>
            <a:ext cx="4170758" cy="48438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</a:lstStyle>
          <a:p>
            <a:pPr lvl="0"/>
            <a:r>
              <a:rPr lang="en-US"/>
              <a:t>Sentence Arial regular 20pt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F281A66-7154-F64E-A87C-2FF4CBC99F8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4170758" cy="63093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on this icon </a:t>
            </a:r>
            <a:br>
              <a:rPr lang="en-US"/>
            </a:br>
            <a:r>
              <a:rPr lang="en-US"/>
              <a:t>to select new picture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396D51A-D099-621D-A31D-67785B9F93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355" y="-8711"/>
            <a:ext cx="1804419" cy="8661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05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88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1C8C99-FC1D-A51E-AFA1-865EB82C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/>
              <a:t>Module 5: Asset collecting, connecting and weaving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431EBF-62AF-F60E-5EA0-05C3156681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Placeholder 6" descr="A group of people holding garbage bags&#10;&#10;Description automatically generated">
            <a:extLst>
              <a:ext uri="{FF2B5EF4-FFF2-40B4-BE49-F238E27FC236}">
                <a16:creationId xmlns:a16="http://schemas.microsoft.com/office/drawing/2014/main" id="{E45DFA36-223A-0315-B6CC-83670BAB60B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2185" b="12185"/>
          <a:stretch/>
        </p:blipFill>
        <p:spPr/>
      </p:pic>
    </p:spTree>
    <p:extLst>
      <p:ext uri="{BB962C8B-B14F-4D97-AF65-F5344CB8AC3E}">
        <p14:creationId xmlns:p14="http://schemas.microsoft.com/office/powerpoint/2010/main" val="3080343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B163CD3-D9A5-12DF-17EE-393091D679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535745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2">
            <a:extLst>
              <a:ext uri="{FF2B5EF4-FFF2-40B4-BE49-F238E27FC236}">
                <a16:creationId xmlns:a16="http://schemas.microsoft.com/office/drawing/2014/main" id="{31568729-0A74-BCEB-822F-058F05754A77}"/>
              </a:ext>
            </a:extLst>
          </p:cNvPr>
          <p:cNvSpPr txBox="1">
            <a:spLocks/>
          </p:cNvSpPr>
          <p:nvPr/>
        </p:nvSpPr>
        <p:spPr>
          <a:xfrm>
            <a:off x="1214717" y="858546"/>
            <a:ext cx="6714565" cy="682625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200">
                <a:solidFill>
                  <a:srgbClr val="C8102E"/>
                </a:solidFill>
                <a:latin typeface="Selawik Semibold" panose="020B0702040204020203" pitchFamily="34" charset="0"/>
              </a:rPr>
              <a:t>Asset collecting, </a:t>
            </a:r>
            <a:br>
              <a:rPr lang="en-CA" sz="3200">
                <a:solidFill>
                  <a:srgbClr val="C8102E"/>
                </a:solidFill>
                <a:latin typeface="Selawik Semibold" panose="020B0702040204020203" pitchFamily="34" charset="0"/>
              </a:rPr>
            </a:br>
            <a:r>
              <a:rPr lang="en-CA" sz="3200">
                <a:solidFill>
                  <a:srgbClr val="C8102E"/>
                </a:solidFill>
                <a:latin typeface="Selawik Semibold" panose="020B0702040204020203" pitchFamily="34" charset="0"/>
              </a:rPr>
              <a:t>connecting and weaving</a:t>
            </a:r>
          </a:p>
        </p:txBody>
      </p:sp>
    </p:spTree>
    <p:extLst>
      <p:ext uri="{BB962C8B-B14F-4D97-AF65-F5344CB8AC3E}">
        <p14:creationId xmlns:p14="http://schemas.microsoft.com/office/powerpoint/2010/main" val="2352936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9A62D0-58EA-E08D-5B9B-519DF2215ADA}"/>
              </a:ext>
            </a:extLst>
          </p:cNvPr>
          <p:cNvSpPr txBox="1"/>
          <p:nvPr/>
        </p:nvSpPr>
        <p:spPr>
          <a:xfrm>
            <a:off x="538843" y="1117425"/>
            <a:ext cx="8414657" cy="52847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600" b="1" dirty="0">
                <a:effectLst/>
                <a:latin typeface="Calibri"/>
                <a:ea typeface="Calibri"/>
                <a:cs typeface="Calibri"/>
              </a:rPr>
              <a:t>The first asset is the gifts, skills and passions, and knowledge of residents.</a:t>
            </a:r>
            <a:endParaRPr lang="en-CA" sz="1600" b="1" dirty="0">
              <a:effectLst/>
              <a:latin typeface="Calibri"/>
              <a:ea typeface="Calibri"/>
              <a:cs typeface="Calibri"/>
            </a:endParaRPr>
          </a:p>
          <a:p>
            <a:pPr marL="742950" lvl="1" indent="-28575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Calibri"/>
                <a:ea typeface="Calibri"/>
                <a:cs typeface="Calibri"/>
              </a:rPr>
              <a:t>Ask – What are your </a:t>
            </a:r>
            <a:r>
              <a:rPr lang="en-US" sz="1600" dirty="0">
                <a:latin typeface="Calibri"/>
                <a:ea typeface="Calibri"/>
                <a:cs typeface="Calibri"/>
              </a:rPr>
              <a:t>gifts, skills, passion and knowledge? </a:t>
            </a:r>
            <a:endParaRPr lang="en-C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600" b="1" dirty="0">
                <a:effectLst/>
                <a:latin typeface="Calibri"/>
                <a:ea typeface="Calibri"/>
                <a:cs typeface="Calibri"/>
              </a:rPr>
              <a:t>The second asset is local clubs, groups and associations.</a:t>
            </a:r>
            <a:endParaRPr lang="en-CA" sz="1600" b="1" dirty="0">
              <a:effectLst/>
              <a:latin typeface="Calibri"/>
              <a:ea typeface="Calibri"/>
              <a:cs typeface="Calibri"/>
            </a:endParaRPr>
          </a:p>
          <a:p>
            <a:pPr marL="742950" lvl="1" indent="-28575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 sz="1600" kern="1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Ask – What groups or associations do you or your family participate in?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600" b="1" dirty="0">
                <a:effectLst/>
                <a:latin typeface="Calibri"/>
                <a:ea typeface="Calibri"/>
                <a:cs typeface="Calibri"/>
              </a:rPr>
              <a:t>The third asset is local institutions. </a:t>
            </a:r>
            <a:r>
              <a:rPr lang="en-US" sz="1600" dirty="0">
                <a:effectLst/>
                <a:latin typeface="Calibri"/>
                <a:ea typeface="Calibri"/>
                <a:cs typeface="Calibri"/>
              </a:rPr>
              <a:t>There are three kinds: </a:t>
            </a:r>
            <a:r>
              <a:rPr lang="en-US" sz="1600" dirty="0">
                <a:latin typeface="Calibri"/>
                <a:ea typeface="Calibri"/>
                <a:cs typeface="Calibri"/>
              </a:rPr>
              <a:t>for-profit</a:t>
            </a:r>
            <a:r>
              <a:rPr lang="en-US" sz="1600" dirty="0">
                <a:effectLst/>
                <a:latin typeface="Calibri"/>
                <a:ea typeface="Calibri"/>
                <a:cs typeface="Calibri"/>
              </a:rPr>
              <a:t>, not-for-profit and governmental.</a:t>
            </a:r>
            <a:r>
              <a:rPr lang="en-US" sz="1600" dirty="0">
                <a:latin typeface="Calibri"/>
                <a:ea typeface="Calibri"/>
                <a:cs typeface="Calibri"/>
              </a:rPr>
              <a:t> </a:t>
            </a:r>
            <a:endParaRPr lang="en-C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 sz="1600" kern="1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Ask – What services or programs do you access? What local businesses do you support?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600" b="1" dirty="0">
                <a:effectLst/>
                <a:latin typeface="Calibri"/>
                <a:ea typeface="Calibri"/>
                <a:cs typeface="Calibri"/>
              </a:rPr>
              <a:t>The fourth asset is the land.</a:t>
            </a:r>
            <a:endParaRPr lang="en-CA" sz="1600" b="1" dirty="0">
              <a:effectLst/>
              <a:latin typeface="Calibri"/>
              <a:ea typeface="Calibri"/>
              <a:cs typeface="Calibri"/>
            </a:endParaRPr>
          </a:p>
          <a:p>
            <a:pPr marL="742950" lvl="1" indent="-28575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 sz="1600" kern="1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Ask – </a:t>
            </a:r>
            <a:r>
              <a:rPr lang="en-CA" sz="1600" kern="100" dirty="0">
                <a:latin typeface="Calibri"/>
                <a:ea typeface="Times New Roman" panose="02020603050405020304" pitchFamily="18" charset="0"/>
                <a:cs typeface="Calibri"/>
              </a:rPr>
              <a:t>H</a:t>
            </a:r>
            <a:r>
              <a:rPr lang="en-CA" sz="1600" kern="100" dirty="0">
                <a:latin typeface="Calibri"/>
                <a:cs typeface="Calibri"/>
              </a:rPr>
              <a:t>ow do you value, respect, connect with the land?  Where do you go to hang out and have fun?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600" b="1" dirty="0">
                <a:effectLst/>
                <a:latin typeface="Calibri"/>
                <a:ea typeface="Calibri"/>
                <a:cs typeface="Calibri"/>
              </a:rPr>
              <a:t>The fifth asset is all kinds of exchanges. </a:t>
            </a:r>
            <a:r>
              <a:rPr lang="en-US" sz="1600" dirty="0">
                <a:effectLst/>
                <a:latin typeface="Calibri"/>
                <a:ea typeface="Calibri"/>
                <a:cs typeface="Calibri"/>
              </a:rPr>
              <a:t>This includes giving, sharing, trading, bartering, exchanging, buying and selling, time banking, co-ops.</a:t>
            </a:r>
            <a:endParaRPr lang="en-CA" sz="1600" dirty="0">
              <a:effectLst/>
              <a:latin typeface="Calibri"/>
              <a:ea typeface="Calibri"/>
              <a:cs typeface="Calibri"/>
            </a:endParaRPr>
          </a:p>
          <a:p>
            <a:pPr marL="742950" lvl="1" indent="-28575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Calibri"/>
                <a:ea typeface="Calibri"/>
                <a:cs typeface="Calibri"/>
              </a:rPr>
              <a:t>Notice – How do people respond if you suggest a trade or barter? What are the cultural norms for how people exchange or share?</a:t>
            </a:r>
            <a:endParaRPr lang="en-CA" sz="1600" dirty="0">
              <a:effectLst/>
              <a:latin typeface="Calibri"/>
              <a:ea typeface="Calibri"/>
              <a:cs typeface="Calibri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600" b="1" dirty="0">
                <a:effectLst/>
                <a:latin typeface="Calibri"/>
                <a:ea typeface="Calibri"/>
                <a:cs typeface="Calibri"/>
              </a:rPr>
              <a:t>The sixth asset is culture, stories and history.</a:t>
            </a:r>
            <a:endParaRPr lang="en-CA" sz="1600" b="1" dirty="0">
              <a:effectLst/>
              <a:latin typeface="Calibri"/>
              <a:ea typeface="Calibri"/>
              <a:cs typeface="Calibri"/>
            </a:endParaRPr>
          </a:p>
          <a:p>
            <a:pPr marL="742950" lvl="1" indent="-28575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Calibri"/>
                <a:ea typeface="Calibri"/>
                <a:cs typeface="Calibri"/>
              </a:rPr>
              <a:t>Notice – </a:t>
            </a:r>
            <a:r>
              <a:rPr lang="en-US" sz="1600" dirty="0">
                <a:latin typeface="Calibri"/>
                <a:ea typeface="Calibri"/>
                <a:cs typeface="Calibri"/>
              </a:rPr>
              <a:t>What</a:t>
            </a:r>
            <a:r>
              <a:rPr lang="en-US" sz="1600" dirty="0">
                <a:effectLst/>
                <a:latin typeface="Calibri"/>
                <a:ea typeface="Calibri"/>
                <a:cs typeface="Calibri"/>
              </a:rPr>
              <a:t> stories do people share about the history of the neighbourhood? What are they proud of?</a:t>
            </a:r>
            <a:endParaRPr lang="en-CA" sz="1600" dirty="0">
              <a:effectLst/>
              <a:latin typeface="Calibri"/>
              <a:ea typeface="Calibri"/>
              <a:cs typeface="Calibri"/>
            </a:endParaRPr>
          </a:p>
          <a:p>
            <a:pPr marL="742950" lvl="1" indent="-28575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Calibri"/>
                <a:ea typeface="Calibri"/>
                <a:cs typeface="Calibri"/>
              </a:rPr>
              <a:t>Ask – Share about a time this community came together to solve a problem or celebrate</a:t>
            </a:r>
            <a:r>
              <a:rPr lang="en-US" sz="1600" dirty="0">
                <a:latin typeface="Calibri"/>
                <a:ea typeface="Calibri"/>
                <a:cs typeface="Calibri"/>
              </a:rPr>
              <a:t>.</a:t>
            </a:r>
            <a:endParaRPr lang="en-US" sz="1600" dirty="0"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C7364E2-7723-495D-A647-2D2F3A1DCE75}"/>
              </a:ext>
            </a:extLst>
          </p:cNvPr>
          <p:cNvSpPr txBox="1">
            <a:spLocks/>
          </p:cNvSpPr>
          <p:nvPr/>
        </p:nvSpPr>
        <p:spPr>
          <a:xfrm>
            <a:off x="1214717" y="339641"/>
            <a:ext cx="6714565" cy="68262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200">
                <a:solidFill>
                  <a:srgbClr val="C8102E"/>
                </a:solidFill>
                <a:latin typeface="Selawik Semibold"/>
              </a:rPr>
              <a:t>Collect assets</a:t>
            </a:r>
          </a:p>
        </p:txBody>
      </p:sp>
    </p:spTree>
    <p:extLst>
      <p:ext uri="{BB962C8B-B14F-4D97-AF65-F5344CB8AC3E}">
        <p14:creationId xmlns:p14="http://schemas.microsoft.com/office/powerpoint/2010/main" val="1541290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06199B18-4D2F-49D3-D0D3-D9CE9347A6A7}"/>
              </a:ext>
            </a:extLst>
          </p:cNvPr>
          <p:cNvSpPr txBox="1">
            <a:spLocks/>
          </p:cNvSpPr>
          <p:nvPr/>
        </p:nvSpPr>
        <p:spPr>
          <a:xfrm>
            <a:off x="1214717" y="339641"/>
            <a:ext cx="6714565" cy="682625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200">
                <a:solidFill>
                  <a:srgbClr val="C8102E"/>
                </a:solidFill>
                <a:latin typeface="Selawik Semibold" panose="020B0702040204020203" pitchFamily="34" charset="0"/>
              </a:rPr>
              <a:t>Sample list of assets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6A5ED8-604A-1B07-31D0-D40C7A25B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84" y="901249"/>
            <a:ext cx="8239432" cy="530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89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E339FE05-3867-E4FB-CBD3-427D8A7AF7FA}"/>
              </a:ext>
            </a:extLst>
          </p:cNvPr>
          <p:cNvSpPr txBox="1">
            <a:spLocks/>
          </p:cNvSpPr>
          <p:nvPr/>
        </p:nvSpPr>
        <p:spPr>
          <a:xfrm>
            <a:off x="1214717" y="339641"/>
            <a:ext cx="6714565" cy="682625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200" dirty="0">
                <a:solidFill>
                  <a:srgbClr val="C8102E"/>
                </a:solidFill>
                <a:latin typeface="Selawik Semibold" panose="020B0702040204020203" pitchFamily="34" charset="0"/>
              </a:rPr>
              <a:t>What to do with your assets?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8EEE81-C9B1-E5E7-F16B-A3E9C3818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2353"/>
            <a:ext cx="9144000" cy="3815389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4AA81783-6112-9E35-27A9-BC08D7E8E92A}"/>
              </a:ext>
            </a:extLst>
          </p:cNvPr>
          <p:cNvSpPr txBox="1">
            <a:spLocks/>
          </p:cNvSpPr>
          <p:nvPr/>
        </p:nvSpPr>
        <p:spPr>
          <a:xfrm>
            <a:off x="3254911" y="4387819"/>
            <a:ext cx="6714565" cy="682625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2400" dirty="0">
                <a:solidFill>
                  <a:srgbClr val="C8102E"/>
                </a:solidFill>
                <a:latin typeface="Selawik Semibold" panose="020B0702040204020203" pitchFamily="34" charset="0"/>
              </a:rPr>
              <a:t>Connect the assets</a:t>
            </a:r>
          </a:p>
          <a:p>
            <a:pPr algn="ctr"/>
            <a:r>
              <a:rPr lang="en-CA" sz="2400" dirty="0">
                <a:solidFill>
                  <a:srgbClr val="C8102E"/>
                </a:solidFill>
                <a:latin typeface="Selawik Semibold" panose="020B0702040204020203" pitchFamily="34" charset="0"/>
              </a:rPr>
              <a:t> so that people can </a:t>
            </a:r>
          </a:p>
          <a:p>
            <a:pPr algn="ctr"/>
            <a:r>
              <a:rPr lang="en-CA" sz="2400" dirty="0">
                <a:solidFill>
                  <a:srgbClr val="C8102E"/>
                </a:solidFill>
                <a:latin typeface="Selawik Semibold" panose="020B0702040204020203" pitchFamily="34" charset="0"/>
              </a:rPr>
              <a:t>work together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BBDB29-BC8A-F2C6-EC5A-0B10C9F3EF8A}"/>
              </a:ext>
            </a:extLst>
          </p:cNvPr>
          <p:cNvSpPr txBox="1"/>
          <p:nvPr/>
        </p:nvSpPr>
        <p:spPr>
          <a:xfrm>
            <a:off x="1214717" y="2874519"/>
            <a:ext cx="110487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9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Want to learn Excel</a:t>
            </a:r>
          </a:p>
        </p:txBody>
      </p:sp>
    </p:spTree>
    <p:extLst>
      <p:ext uri="{BB962C8B-B14F-4D97-AF65-F5344CB8AC3E}">
        <p14:creationId xmlns:p14="http://schemas.microsoft.com/office/powerpoint/2010/main" val="765488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6DABA6-2BB5-523E-926D-BC6C89D350F2}"/>
              </a:ext>
            </a:extLst>
          </p:cNvPr>
          <p:cNvSpPr txBox="1"/>
          <p:nvPr/>
        </p:nvSpPr>
        <p:spPr>
          <a:xfrm>
            <a:off x="1495825" y="1330221"/>
            <a:ext cx="6433457" cy="49350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b="1" kern="100">
                <a:effectLst/>
                <a:latin typeface="Calibri"/>
                <a:ea typeface="Times New Roman" panose="02020603050405020304" pitchFamily="18" charset="0"/>
                <a:cs typeface="Calibri"/>
              </a:rPr>
              <a:t>Identifying more connectors </a:t>
            </a:r>
            <a:r>
              <a:rPr lang="en-US" sz="1800" kern="100">
                <a:effectLst/>
                <a:latin typeface="Calibri"/>
                <a:ea typeface="Times New Roman" panose="02020603050405020304" pitchFamily="18" charset="0"/>
                <a:cs typeface="Calibri"/>
              </a:rPr>
              <a:t>– </a:t>
            </a:r>
            <a:r>
              <a:rPr lang="en-US" kern="100">
                <a:latin typeface="Calibri"/>
                <a:ea typeface="Times New Roman" panose="02020603050405020304" pitchFamily="18" charset="0"/>
                <a:cs typeface="Calibri"/>
              </a:rPr>
              <a:t>T</a:t>
            </a:r>
            <a:r>
              <a:rPr lang="en-US" sz="1800" kern="100">
                <a:effectLst/>
                <a:latin typeface="Calibri"/>
                <a:ea typeface="Times New Roman" panose="02020603050405020304" pitchFamily="18" charset="0"/>
                <a:cs typeface="Calibri"/>
              </a:rPr>
              <a:t>hese are people who have connector interest (those who </a:t>
            </a:r>
            <a:r>
              <a:rPr lang="en-US" kern="100">
                <a:latin typeface="Calibri"/>
                <a:ea typeface="Times New Roman" panose="02020603050405020304" pitchFamily="18" charset="0"/>
                <a:cs typeface="Calibri"/>
              </a:rPr>
              <a:t>identify that they like being in groups</a:t>
            </a:r>
            <a:r>
              <a:rPr lang="en-US" sz="1800" kern="100">
                <a:effectLst/>
                <a:latin typeface="Calibri"/>
                <a:ea typeface="Times New Roman" panose="02020603050405020304" pitchFamily="18" charset="0"/>
                <a:cs typeface="Calibri"/>
              </a:rPr>
              <a:t>, greeting, welcoming</a:t>
            </a:r>
            <a:r>
              <a:rPr lang="en-US" kern="100">
                <a:latin typeface="Calibri"/>
                <a:ea typeface="Times New Roman" panose="02020603050405020304" pitchFamily="18" charset="0"/>
                <a:cs typeface="Calibri"/>
              </a:rPr>
              <a:t> people)</a:t>
            </a:r>
            <a:r>
              <a:rPr lang="en-US" sz="1800" kern="100">
                <a:effectLst/>
                <a:latin typeface="Calibri"/>
                <a:ea typeface="Times New Roman" panose="02020603050405020304" pitchFamily="18" charset="0"/>
                <a:cs typeface="Calibri"/>
              </a:rPr>
              <a:t> they are the activators.</a:t>
            </a:r>
            <a:endParaRPr lang="en-CA" sz="1800" kern="100">
              <a:effectLst/>
              <a:latin typeface="Calibri"/>
              <a:ea typeface="Times New Roman" panose="02020603050405020304" pitchFamily="18" charset="0"/>
              <a:cs typeface="Calibri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b="1" kern="100">
                <a:effectLst/>
                <a:latin typeface="Calibri"/>
                <a:ea typeface="Times New Roman" panose="02020603050405020304" pitchFamily="18" charset="0"/>
                <a:cs typeface="Calibri"/>
              </a:rPr>
              <a:t>Matching one to one </a:t>
            </a:r>
            <a:r>
              <a:rPr lang="en-US" sz="1800" kern="100">
                <a:effectLst/>
                <a:latin typeface="Calibri"/>
                <a:ea typeface="Times New Roman" panose="02020603050405020304" pitchFamily="18" charset="0"/>
                <a:cs typeface="Calibri"/>
              </a:rPr>
              <a:t>– Two people</a:t>
            </a:r>
            <a:r>
              <a:rPr lang="en-US" kern="100">
                <a:latin typeface="Calibri"/>
                <a:ea typeface="Times New Roman" panose="02020603050405020304" pitchFamily="18" charset="0"/>
                <a:cs typeface="Calibri"/>
              </a:rPr>
              <a:t> with the</a:t>
            </a:r>
            <a:r>
              <a:rPr lang="en-US" sz="1800" kern="100">
                <a:effectLst/>
                <a:latin typeface="Calibri"/>
                <a:ea typeface="Times New Roman" panose="02020603050405020304" pitchFamily="18" charset="0"/>
                <a:cs typeface="Calibri"/>
              </a:rPr>
              <a:t> same </a:t>
            </a:r>
            <a:r>
              <a:rPr lang="en-US" kern="100">
                <a:latin typeface="Calibri"/>
                <a:ea typeface="Times New Roman" panose="02020603050405020304" pitchFamily="18" charset="0"/>
                <a:cs typeface="Calibri"/>
              </a:rPr>
              <a:t>interests sharing and learning together. Connect two</a:t>
            </a:r>
            <a:r>
              <a:rPr lang="en-US" sz="1800" kern="100">
                <a:effectLst/>
                <a:latin typeface="Calibri"/>
                <a:ea typeface="Times New Roman" panose="02020603050405020304" pitchFamily="18" charset="0"/>
                <a:cs typeface="Calibri"/>
              </a:rPr>
              <a:t> gardeners together or a gardener and someone who wants to learn to garden.</a:t>
            </a:r>
            <a:r>
              <a:rPr lang="en-US" kern="100">
                <a:latin typeface="Calibri"/>
                <a:ea typeface="Times New Roman" panose="02020603050405020304" pitchFamily="18" charset="0"/>
                <a:cs typeface="Calibri"/>
              </a:rPr>
              <a:t> </a:t>
            </a:r>
            <a:endParaRPr lang="en-CA" sz="1800" kern="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b="1" kern="100">
                <a:effectLst/>
                <a:latin typeface="Calibri"/>
                <a:ea typeface="Times New Roman" panose="02020603050405020304" pitchFamily="18" charset="0"/>
                <a:cs typeface="Calibri"/>
              </a:rPr>
              <a:t>Matching a person to a group of same </a:t>
            </a:r>
            <a:r>
              <a:rPr lang="en-US" b="1" kern="100">
                <a:latin typeface="Calibri"/>
                <a:ea typeface="Times New Roman" panose="02020603050405020304" pitchFamily="18" charset="0"/>
                <a:cs typeface="Calibri"/>
              </a:rPr>
              <a:t>interest </a:t>
            </a:r>
            <a:r>
              <a:rPr lang="en-US" sz="1800" kern="100">
                <a:effectLst/>
                <a:latin typeface="Calibri"/>
                <a:ea typeface="Times New Roman" panose="02020603050405020304" pitchFamily="18" charset="0"/>
                <a:cs typeface="Calibri"/>
              </a:rPr>
              <a:t>–</a:t>
            </a:r>
            <a:r>
              <a:rPr lang="en-US" b="1" kern="100"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US" kern="100">
                <a:latin typeface="Calibri"/>
                <a:ea typeface="Times New Roman" panose="02020603050405020304" pitchFamily="18" charset="0"/>
                <a:cs typeface="Calibri"/>
              </a:rPr>
              <a:t>If you find someone who is interested in supporting youth, you connect them with a youth club/group.  </a:t>
            </a:r>
            <a:endParaRPr lang="en-CA" sz="1800" kern="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b="1" kern="100">
                <a:effectLst/>
                <a:latin typeface="Calibri"/>
                <a:ea typeface="Times New Roman" panose="02020603050405020304" pitchFamily="18" charset="0"/>
                <a:cs typeface="Calibri"/>
              </a:rPr>
              <a:t>Identifying people to do events/activities </a:t>
            </a:r>
            <a:r>
              <a:rPr lang="en-US" sz="1800" kern="100">
                <a:effectLst/>
                <a:latin typeface="Calibri"/>
                <a:ea typeface="Times New Roman" panose="02020603050405020304" pitchFamily="18" charset="0"/>
                <a:cs typeface="Calibri"/>
              </a:rPr>
              <a:t>– We imagine an event and put together people who have skills to do it – either an existing </a:t>
            </a:r>
            <a:r>
              <a:rPr lang="en-US" kern="100">
                <a:latin typeface="Calibri"/>
                <a:ea typeface="Times New Roman" panose="02020603050405020304" pitchFamily="18" charset="0"/>
                <a:cs typeface="Calibri"/>
              </a:rPr>
              <a:t>event or</a:t>
            </a:r>
            <a:r>
              <a:rPr lang="en-US" sz="1800" kern="100">
                <a:effectLst/>
                <a:latin typeface="Calibri"/>
                <a:ea typeface="Times New Roman" panose="02020603050405020304" pitchFamily="18" charset="0"/>
                <a:cs typeface="Calibri"/>
              </a:rPr>
              <a:t> create a new one.</a:t>
            </a:r>
            <a:endParaRPr lang="en-CA" sz="1800" kern="100">
              <a:effectLst/>
              <a:latin typeface="Calibri"/>
              <a:ea typeface="Times New Roman" panose="02020603050405020304" pitchFamily="18" charset="0"/>
              <a:cs typeface="Calibri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b="1" kern="100">
                <a:effectLst/>
                <a:latin typeface="Calibri"/>
                <a:ea typeface="Times New Roman" panose="02020603050405020304" pitchFamily="18" charset="0"/>
                <a:cs typeface="Calibri"/>
              </a:rPr>
              <a:t>Reinforcing activity </a:t>
            </a:r>
            <a:r>
              <a:rPr lang="en-US" sz="1800" kern="100">
                <a:effectLst/>
                <a:latin typeface="Calibri"/>
                <a:ea typeface="Times New Roman" panose="02020603050405020304" pitchFamily="18" charset="0"/>
                <a:cs typeface="Calibri"/>
              </a:rPr>
              <a:t>– Those who have diverse gifts that could reinforce each other. A cookie baker and a businessperson </a:t>
            </a:r>
            <a:r>
              <a:rPr lang="en-US" kern="100">
                <a:latin typeface="Calibri"/>
                <a:ea typeface="Times New Roman" panose="02020603050405020304" pitchFamily="18" charset="0"/>
                <a:cs typeface="Calibri"/>
              </a:rPr>
              <a:t>could</a:t>
            </a:r>
            <a:r>
              <a:rPr lang="en-US" sz="1800" kern="100">
                <a:effectLst/>
                <a:latin typeface="Calibri"/>
                <a:ea typeface="Times New Roman" panose="02020603050405020304" pitchFamily="18" charset="0"/>
                <a:cs typeface="Calibri"/>
              </a:rPr>
              <a:t> open a cookie shop.</a:t>
            </a:r>
            <a:endParaRPr lang="en-CA" sz="1800" kern="100">
              <a:effectLst/>
              <a:latin typeface="Calibri"/>
              <a:ea typeface="Times New Roman" panose="02020603050405020304" pitchFamily="18" charset="0"/>
              <a:cs typeface="Calibri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76FECCB4-5F8D-0575-ECA3-9158D61C8A20}"/>
              </a:ext>
            </a:extLst>
          </p:cNvPr>
          <p:cNvSpPr txBox="1">
            <a:spLocks/>
          </p:cNvSpPr>
          <p:nvPr/>
        </p:nvSpPr>
        <p:spPr>
          <a:xfrm>
            <a:off x="1214717" y="339641"/>
            <a:ext cx="6714565" cy="682625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200">
                <a:solidFill>
                  <a:srgbClr val="C8102E"/>
                </a:solidFill>
                <a:latin typeface="Selawik Semibold" panose="020B0702040204020203" pitchFamily="34" charset="0"/>
              </a:rPr>
              <a:t>Five ways to connect</a:t>
            </a:r>
          </a:p>
        </p:txBody>
      </p:sp>
    </p:spTree>
    <p:extLst>
      <p:ext uri="{BB962C8B-B14F-4D97-AF65-F5344CB8AC3E}">
        <p14:creationId xmlns:p14="http://schemas.microsoft.com/office/powerpoint/2010/main" val="1000545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D0CCC6F-B0D3-8E51-5458-C4E8547C4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3508"/>
            <a:ext cx="9144000" cy="588568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9E53B1B-2257-76A3-2944-099132230FC3}"/>
              </a:ext>
            </a:extLst>
          </p:cNvPr>
          <p:cNvSpPr/>
          <p:nvPr/>
        </p:nvSpPr>
        <p:spPr>
          <a:xfrm>
            <a:off x="-31627" y="2998838"/>
            <a:ext cx="1349829" cy="19812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E26FC18-7FEE-9FA2-D8DB-CA34046FF204}"/>
              </a:ext>
            </a:extLst>
          </p:cNvPr>
          <p:cNvSpPr/>
          <p:nvPr/>
        </p:nvSpPr>
        <p:spPr>
          <a:xfrm>
            <a:off x="1537741" y="3744960"/>
            <a:ext cx="1663857" cy="117405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C295D4-67A6-2758-D79B-F40DF384F4E9}"/>
              </a:ext>
            </a:extLst>
          </p:cNvPr>
          <p:cNvSpPr/>
          <p:nvPr/>
        </p:nvSpPr>
        <p:spPr>
          <a:xfrm>
            <a:off x="1469869" y="2031524"/>
            <a:ext cx="1539784" cy="99685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038B19-9B41-5AEA-7569-69A03CE3BEB1}"/>
              </a:ext>
            </a:extLst>
          </p:cNvPr>
          <p:cNvSpPr/>
          <p:nvPr/>
        </p:nvSpPr>
        <p:spPr>
          <a:xfrm>
            <a:off x="3201598" y="3807114"/>
            <a:ext cx="1444316" cy="49716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93F504-B34C-739D-C1D9-1A2FF5EE37A1}"/>
              </a:ext>
            </a:extLst>
          </p:cNvPr>
          <p:cNvSpPr/>
          <p:nvPr/>
        </p:nvSpPr>
        <p:spPr>
          <a:xfrm>
            <a:off x="4972387" y="2609924"/>
            <a:ext cx="1539785" cy="163815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D821FDB-97F9-9C6F-5CB2-B9F7A55C491D}"/>
              </a:ext>
            </a:extLst>
          </p:cNvPr>
          <p:cNvSpPr/>
          <p:nvPr/>
        </p:nvSpPr>
        <p:spPr>
          <a:xfrm>
            <a:off x="6855783" y="2219217"/>
            <a:ext cx="1905000" cy="152574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A6DEB913-6CB7-DE40-914D-DBDBB705EAC7}"/>
              </a:ext>
            </a:extLst>
          </p:cNvPr>
          <p:cNvSpPr txBox="1">
            <a:spLocks/>
          </p:cNvSpPr>
          <p:nvPr/>
        </p:nvSpPr>
        <p:spPr>
          <a:xfrm>
            <a:off x="1214717" y="339641"/>
            <a:ext cx="6714565" cy="682625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200">
                <a:solidFill>
                  <a:srgbClr val="C8102E"/>
                </a:solidFill>
                <a:latin typeface="Selawik Semibold" panose="020B0702040204020203" pitchFamily="34" charset="0"/>
              </a:rPr>
              <a:t>Connecting example</a:t>
            </a:r>
          </a:p>
        </p:txBody>
      </p:sp>
    </p:spTree>
    <p:extLst>
      <p:ext uri="{BB962C8B-B14F-4D97-AF65-F5344CB8AC3E}">
        <p14:creationId xmlns:p14="http://schemas.microsoft.com/office/powerpoint/2010/main" val="1619558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73E043-2847-AB8B-2101-DF37334F441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2E555DD5-570C-94C3-55BA-C74291AD93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163220"/>
              </p:ext>
            </p:extLst>
          </p:nvPr>
        </p:nvGraphicFramePr>
        <p:xfrm>
          <a:off x="0" y="1202586"/>
          <a:ext cx="9143987" cy="5452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313">
                  <a:extLst>
                    <a:ext uri="{9D8B030D-6E8A-4147-A177-3AD203B41FA5}">
                      <a16:colId xmlns:a16="http://schemas.microsoft.com/office/drawing/2014/main" val="1131219191"/>
                    </a:ext>
                  </a:extLst>
                </a:gridCol>
                <a:gridCol w="1134893">
                  <a:extLst>
                    <a:ext uri="{9D8B030D-6E8A-4147-A177-3AD203B41FA5}">
                      <a16:colId xmlns:a16="http://schemas.microsoft.com/office/drawing/2014/main" val="527034100"/>
                    </a:ext>
                  </a:extLst>
                </a:gridCol>
                <a:gridCol w="1438882">
                  <a:extLst>
                    <a:ext uri="{9D8B030D-6E8A-4147-A177-3AD203B41FA5}">
                      <a16:colId xmlns:a16="http://schemas.microsoft.com/office/drawing/2014/main" val="1963658529"/>
                    </a:ext>
                  </a:extLst>
                </a:gridCol>
                <a:gridCol w="980623">
                  <a:extLst>
                    <a:ext uri="{9D8B030D-6E8A-4147-A177-3AD203B41FA5}">
                      <a16:colId xmlns:a16="http://schemas.microsoft.com/office/drawing/2014/main" val="3957078868"/>
                    </a:ext>
                  </a:extLst>
                </a:gridCol>
                <a:gridCol w="1118490">
                  <a:extLst>
                    <a:ext uri="{9D8B030D-6E8A-4147-A177-3AD203B41FA5}">
                      <a16:colId xmlns:a16="http://schemas.microsoft.com/office/drawing/2014/main" val="4272582387"/>
                    </a:ext>
                  </a:extLst>
                </a:gridCol>
                <a:gridCol w="1104802">
                  <a:extLst>
                    <a:ext uri="{9D8B030D-6E8A-4147-A177-3AD203B41FA5}">
                      <a16:colId xmlns:a16="http://schemas.microsoft.com/office/drawing/2014/main" val="2671709041"/>
                    </a:ext>
                  </a:extLst>
                </a:gridCol>
                <a:gridCol w="1115486">
                  <a:extLst>
                    <a:ext uri="{9D8B030D-6E8A-4147-A177-3AD203B41FA5}">
                      <a16:colId xmlns:a16="http://schemas.microsoft.com/office/drawing/2014/main" val="234458006"/>
                    </a:ext>
                  </a:extLst>
                </a:gridCol>
                <a:gridCol w="1168498">
                  <a:extLst>
                    <a:ext uri="{9D8B030D-6E8A-4147-A177-3AD203B41FA5}">
                      <a16:colId xmlns:a16="http://schemas.microsoft.com/office/drawing/2014/main" val="2684785446"/>
                    </a:ext>
                  </a:extLst>
                </a:gridCol>
              </a:tblGrid>
              <a:tr h="882437">
                <a:tc>
                  <a:txBody>
                    <a:bodyPr/>
                    <a:lstStyle/>
                    <a:p>
                      <a:r>
                        <a:rPr lang="en-US" sz="1400"/>
                        <a:t>Activity</a:t>
                      </a:r>
                      <a:endParaRPr lang="en-CA" sz="1400"/>
                    </a:p>
                  </a:txBody>
                  <a:tcPr marL="80141" marR="80141" marT="40071" marB="40071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Health</a:t>
                      </a:r>
                      <a:endParaRPr lang="en-CA" sz="1400"/>
                    </a:p>
                  </a:txBody>
                  <a:tcPr marL="80141" marR="80141" marT="40071" marB="40071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Care</a:t>
                      </a:r>
                      <a:endParaRPr lang="en-CA" sz="1400"/>
                    </a:p>
                  </a:txBody>
                  <a:tcPr marL="80141" marR="80141" marT="40071" marB="40071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Security </a:t>
                      </a:r>
                      <a:endParaRPr lang="en-CA" sz="1400"/>
                    </a:p>
                  </a:txBody>
                  <a:tcPr marL="80141" marR="80141" marT="40071" marB="40071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Children</a:t>
                      </a:r>
                      <a:endParaRPr lang="en-CA" sz="1400"/>
                    </a:p>
                  </a:txBody>
                  <a:tcPr marL="80141" marR="80141" marT="40071" marB="40071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Economy </a:t>
                      </a:r>
                      <a:endParaRPr lang="en-CA" sz="1400"/>
                    </a:p>
                  </a:txBody>
                  <a:tcPr marL="80141" marR="80141" marT="40071" marB="40071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Ecology</a:t>
                      </a:r>
                      <a:endParaRPr lang="en-CA" sz="1400"/>
                    </a:p>
                  </a:txBody>
                  <a:tcPr marL="80141" marR="80141" marT="40071" marB="40071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Food production</a:t>
                      </a:r>
                      <a:endParaRPr lang="en-CA" sz="1400"/>
                    </a:p>
                  </a:txBody>
                  <a:tcPr marL="80141" marR="80141" marT="40071" marB="40071"/>
                </a:tc>
                <a:extLst>
                  <a:ext uri="{0D108BD9-81ED-4DB2-BD59-A6C34878D82A}">
                    <a16:rowId xmlns:a16="http://schemas.microsoft.com/office/drawing/2014/main" val="3479580268"/>
                  </a:ext>
                </a:extLst>
              </a:tr>
              <a:tr h="1257942">
                <a:tc>
                  <a:txBody>
                    <a:bodyPr/>
                    <a:lstStyle/>
                    <a:p>
                      <a:r>
                        <a:rPr lang="en-US" sz="1400"/>
                        <a:t>Connect walkers together</a:t>
                      </a:r>
                      <a:endParaRPr lang="en-CA" sz="1400"/>
                    </a:p>
                  </a:txBody>
                  <a:tcPr marL="80141" marR="80141" marT="40071" marB="40071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People get active</a:t>
                      </a:r>
                      <a:endParaRPr lang="en-CA" sz="1400"/>
                    </a:p>
                  </a:txBody>
                  <a:tcPr marL="80141" marR="80141" marT="40071" marB="40071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Builds relationships</a:t>
                      </a:r>
                      <a:endParaRPr lang="en-CA" sz="1400"/>
                    </a:p>
                  </a:txBody>
                  <a:tcPr marL="80141" marR="80141" marT="40071" marB="40071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Eyes on the street</a:t>
                      </a:r>
                      <a:endParaRPr lang="en-CA" sz="1400"/>
                    </a:p>
                  </a:txBody>
                  <a:tcPr marL="80141" marR="80141" marT="40071" marB="40071"/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 marL="80141" marR="80141" marT="40071" marB="40071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Stop at local business for water</a:t>
                      </a:r>
                      <a:endParaRPr lang="en-CA" sz="1400"/>
                    </a:p>
                  </a:txBody>
                  <a:tcPr marL="80141" marR="80141" marT="40071" marB="40071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Picking up litter</a:t>
                      </a:r>
                      <a:endParaRPr lang="en-CA" sz="1400"/>
                    </a:p>
                  </a:txBody>
                  <a:tcPr marL="80141" marR="80141" marT="40071" marB="40071"/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 marL="80141" marR="80141" marT="40071" marB="40071"/>
                </a:tc>
                <a:extLst>
                  <a:ext uri="{0D108BD9-81ED-4DB2-BD59-A6C34878D82A}">
                    <a16:rowId xmlns:a16="http://schemas.microsoft.com/office/drawing/2014/main" val="2081593443"/>
                  </a:ext>
                </a:extLst>
              </a:tr>
              <a:tr h="1025050">
                <a:tc>
                  <a:txBody>
                    <a:bodyPr/>
                    <a:lstStyle/>
                    <a:p>
                      <a:r>
                        <a:rPr lang="en-CA" sz="1400"/>
                        <a:t>Cooking classes </a:t>
                      </a:r>
                    </a:p>
                  </a:txBody>
                  <a:tcPr marL="80141" marR="80141" marT="40071" marB="40071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Eating healthier </a:t>
                      </a:r>
                      <a:endParaRPr lang="en-CA" sz="1400"/>
                    </a:p>
                  </a:txBody>
                  <a:tcPr marL="80141" marR="80141" marT="40071" marB="40071"/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 marL="80141" marR="80141" marT="40071" marB="40071"/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 marL="80141" marR="80141" marT="40071" marB="40071"/>
                </a:tc>
                <a:tc>
                  <a:txBody>
                    <a:bodyPr/>
                    <a:lstStyle/>
                    <a:p>
                      <a:r>
                        <a:rPr lang="en-CA" sz="1400"/>
                        <a:t>Kids attend the classes and learn/teach</a:t>
                      </a:r>
                    </a:p>
                  </a:txBody>
                  <a:tcPr marL="80141" marR="80141" marT="40071" marB="40071"/>
                </a:tc>
                <a:tc>
                  <a:txBody>
                    <a:bodyPr/>
                    <a:lstStyle/>
                    <a:p>
                      <a:r>
                        <a:rPr lang="en-CA" sz="1400"/>
                        <a:t>Buy local foods</a:t>
                      </a:r>
                    </a:p>
                  </a:txBody>
                  <a:tcPr marL="80141" marR="80141" marT="40071" marB="40071"/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 marL="80141" marR="80141" marT="40071" marB="40071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B</a:t>
                      </a:r>
                      <a:r>
                        <a:rPr lang="en-CA" sz="1400" err="1"/>
                        <a:t>ig</a:t>
                      </a:r>
                      <a:r>
                        <a:rPr lang="en-CA" sz="1400"/>
                        <a:t> batch cooking and sharing with neighbours </a:t>
                      </a:r>
                    </a:p>
                  </a:txBody>
                  <a:tcPr marL="80141" marR="80141" marT="40071" marB="40071"/>
                </a:tc>
                <a:extLst>
                  <a:ext uri="{0D108BD9-81ED-4DB2-BD59-A6C34878D82A}">
                    <a16:rowId xmlns:a16="http://schemas.microsoft.com/office/drawing/2014/main" val="2903842154"/>
                  </a:ext>
                </a:extLst>
              </a:tr>
              <a:tr h="1261855">
                <a:tc>
                  <a:txBody>
                    <a:bodyPr/>
                    <a:lstStyle/>
                    <a:p>
                      <a:pPr algn="ctr"/>
                      <a:r>
                        <a:rPr lang="en-CA" sz="1400"/>
                        <a:t>Fix it café</a:t>
                      </a:r>
                    </a:p>
                  </a:txBody>
                  <a:tcPr marL="80141" marR="80141" marT="40071" marB="40071"/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 marL="80141" marR="80141" marT="40071" marB="40071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Retired professionals using gifts and contributing </a:t>
                      </a:r>
                      <a:endParaRPr lang="en-CA" sz="1400"/>
                    </a:p>
                  </a:txBody>
                  <a:tcPr marL="80141" marR="80141" marT="40071" marB="40071"/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 marL="80141" marR="80141" marT="40071" marB="40071"/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 marL="80141" marR="80141" marT="40071" marB="40071"/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 marL="80141" marR="80141" marT="40071" marB="40071"/>
                </a:tc>
                <a:tc>
                  <a:txBody>
                    <a:bodyPr/>
                    <a:lstStyle/>
                    <a:p>
                      <a:r>
                        <a:rPr lang="en-CA" sz="1400"/>
                        <a:t>Reduce waste, and reuse and repurpose </a:t>
                      </a:r>
                    </a:p>
                  </a:txBody>
                  <a:tcPr marL="80141" marR="80141" marT="40071" marB="40071"/>
                </a:tc>
                <a:tc>
                  <a:txBody>
                    <a:bodyPr/>
                    <a:lstStyle/>
                    <a:p>
                      <a:r>
                        <a:rPr lang="en-CA" sz="1400"/>
                        <a:t>Food preparation and exchange production</a:t>
                      </a:r>
                    </a:p>
                  </a:txBody>
                  <a:tcPr marL="80141" marR="80141" marT="40071" marB="40071"/>
                </a:tc>
                <a:extLst>
                  <a:ext uri="{0D108BD9-81ED-4DB2-BD59-A6C34878D82A}">
                    <a16:rowId xmlns:a16="http://schemas.microsoft.com/office/drawing/2014/main" val="2770866819"/>
                  </a:ext>
                </a:extLst>
              </a:tr>
              <a:tr h="1025050">
                <a:tc>
                  <a:txBody>
                    <a:bodyPr/>
                    <a:lstStyle/>
                    <a:p>
                      <a:r>
                        <a:rPr lang="en-CA" sz="1400"/>
                        <a:t>Craft show</a:t>
                      </a:r>
                    </a:p>
                  </a:txBody>
                  <a:tcPr marL="80141" marR="80141" marT="40071" marB="40071"/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 marL="80141" marR="80141" marT="40071" marB="40071"/>
                </a:tc>
                <a:tc>
                  <a:txBody>
                    <a:bodyPr/>
                    <a:lstStyle/>
                    <a:p>
                      <a:r>
                        <a:rPr lang="en-CA" sz="1400"/>
                        <a:t>Social connectedness</a:t>
                      </a:r>
                    </a:p>
                  </a:txBody>
                  <a:tcPr marL="80141" marR="80141" marT="40071" marB="40071"/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 marL="80141" marR="80141" marT="40071" marB="40071"/>
                </a:tc>
                <a:tc>
                  <a:txBody>
                    <a:bodyPr/>
                    <a:lstStyle/>
                    <a:p>
                      <a:r>
                        <a:rPr lang="en-CA" sz="1400"/>
                        <a:t>Teach children new skills</a:t>
                      </a:r>
                    </a:p>
                  </a:txBody>
                  <a:tcPr marL="80141" marR="80141" marT="40071" marB="40071"/>
                </a:tc>
                <a:tc>
                  <a:txBody>
                    <a:bodyPr/>
                    <a:lstStyle/>
                    <a:p>
                      <a:r>
                        <a:rPr lang="en-CA" sz="1400"/>
                        <a:t>Bartering and selling local crafts</a:t>
                      </a:r>
                    </a:p>
                  </a:txBody>
                  <a:tcPr marL="80141" marR="80141" marT="40071" marB="40071"/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 marL="80141" marR="80141" marT="40071" marB="40071"/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 marL="80141" marR="80141" marT="40071" marB="40071"/>
                </a:tc>
                <a:extLst>
                  <a:ext uri="{0D108BD9-81ED-4DB2-BD59-A6C34878D82A}">
                    <a16:rowId xmlns:a16="http://schemas.microsoft.com/office/drawing/2014/main" val="3619608639"/>
                  </a:ext>
                </a:extLst>
              </a:tr>
            </a:tbl>
          </a:graphicData>
        </a:graphic>
      </p:graphicFrame>
      <p:sp>
        <p:nvSpPr>
          <p:cNvPr id="7" name="Title 2">
            <a:extLst>
              <a:ext uri="{FF2B5EF4-FFF2-40B4-BE49-F238E27FC236}">
                <a16:creationId xmlns:a16="http://schemas.microsoft.com/office/drawing/2014/main" id="{9E4327B0-826A-A9A6-924A-497166337DE0}"/>
              </a:ext>
            </a:extLst>
          </p:cNvPr>
          <p:cNvSpPr txBox="1">
            <a:spLocks/>
          </p:cNvSpPr>
          <p:nvPr/>
        </p:nvSpPr>
        <p:spPr>
          <a:xfrm>
            <a:off x="1214717" y="339641"/>
            <a:ext cx="6714565" cy="682625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200">
                <a:solidFill>
                  <a:srgbClr val="C8102E"/>
                </a:solidFill>
                <a:latin typeface="Selawik Semibold" panose="020B0702040204020203" pitchFamily="34" charset="0"/>
              </a:rPr>
              <a:t>Weaving example</a:t>
            </a:r>
          </a:p>
        </p:txBody>
      </p:sp>
    </p:spTree>
    <p:extLst>
      <p:ext uri="{BB962C8B-B14F-4D97-AF65-F5344CB8AC3E}">
        <p14:creationId xmlns:p14="http://schemas.microsoft.com/office/powerpoint/2010/main" val="632886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330;gf49afa5b7e_0_0">
            <a:extLst>
              <a:ext uri="{FF2B5EF4-FFF2-40B4-BE49-F238E27FC236}">
                <a16:creationId xmlns:a16="http://schemas.microsoft.com/office/drawing/2014/main" id="{CE50E0E0-CD06-A02A-60C0-B07C69B57F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455738"/>
              </p:ext>
            </p:extLst>
          </p:nvPr>
        </p:nvGraphicFramePr>
        <p:xfrm>
          <a:off x="1771169" y="2121629"/>
          <a:ext cx="5921407" cy="2958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2">
            <a:extLst>
              <a:ext uri="{FF2B5EF4-FFF2-40B4-BE49-F238E27FC236}">
                <a16:creationId xmlns:a16="http://schemas.microsoft.com/office/drawing/2014/main" id="{A1AFA038-9534-479F-B025-91A999480455}"/>
              </a:ext>
            </a:extLst>
          </p:cNvPr>
          <p:cNvSpPr txBox="1">
            <a:spLocks/>
          </p:cNvSpPr>
          <p:nvPr/>
        </p:nvSpPr>
        <p:spPr>
          <a:xfrm>
            <a:off x="1044388" y="841502"/>
            <a:ext cx="6714565" cy="682625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200">
                <a:solidFill>
                  <a:srgbClr val="4B4F55"/>
                </a:solidFill>
                <a:latin typeface="Selawik Semibold" panose="020B0702040204020203" pitchFamily="34" charset="0"/>
              </a:rPr>
              <a:t>Community-led</a:t>
            </a:r>
          </a:p>
        </p:txBody>
      </p:sp>
    </p:spTree>
    <p:extLst>
      <p:ext uri="{BB962C8B-B14F-4D97-AF65-F5344CB8AC3E}">
        <p14:creationId xmlns:p14="http://schemas.microsoft.com/office/powerpoint/2010/main" val="3600388912"/>
      </p:ext>
    </p:extLst>
  </p:cSld>
  <p:clrMapOvr>
    <a:masterClrMapping/>
  </p:clrMapOvr>
</p:sld>
</file>

<file path=ppt/theme/theme1.xml><?xml version="1.0" encoding="utf-8"?>
<a:theme xmlns:a="http://schemas.openxmlformats.org/drawingml/2006/main" name="1_The City of Calgary">
  <a:themeElements>
    <a:clrScheme name="Custom 3">
      <a:dk1>
        <a:srgbClr val="4B4F55"/>
      </a:dk1>
      <a:lt1>
        <a:sysClr val="window" lastClr="FFFFFF"/>
      </a:lt1>
      <a:dk2>
        <a:srgbClr val="4B4F55"/>
      </a:dk2>
      <a:lt2>
        <a:srgbClr val="FFFFFF"/>
      </a:lt2>
      <a:accent1>
        <a:srgbClr val="C8102E"/>
      </a:accent1>
      <a:accent2>
        <a:srgbClr val="BBC3C8"/>
      </a:accent2>
      <a:accent3>
        <a:srgbClr val="000000"/>
      </a:accent3>
      <a:accent4>
        <a:srgbClr val="4B4F55"/>
      </a:accent4>
      <a:accent5>
        <a:srgbClr val="642F6C"/>
      </a:accent5>
      <a:accent6>
        <a:srgbClr val="009CDE"/>
      </a:accent6>
      <a:hlink>
        <a:srgbClr val="E57200"/>
      </a:hlink>
      <a:folHlink>
        <a:srgbClr val="6BA4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-0023822 ADV-16066 – HR – Brand Refresh – Word Doc &amp; PowerPoint_standard_P2.potx" id="{1FD67E8C-8291-C742-AAA2-6D0C6E7895AB}" vid="{161A5CC7-E4F3-E743-82E1-2D16ADD277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2518bd-902f-42b3-b1b3-c9675c516ecb" xsi:nil="true"/>
    <lcf76f155ced4ddcb4097134ff3c332f xmlns="36e2b4be-be64-4fdd-afc2-f1de9af73e09">
      <Terms xmlns="http://schemas.microsoft.com/office/infopath/2007/PartnerControls"/>
    </lcf76f155ced4ddcb4097134ff3c332f>
    <Staffname xmlns="36e2b4be-be64-4fdd-afc2-f1de9af73e0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6F9F16FC949342A7A2BB618D330882" ma:contentTypeVersion="16" ma:contentTypeDescription="Create a new document." ma:contentTypeScope="" ma:versionID="77a26e6996f579ce2df247a2d92a856a">
  <xsd:schema xmlns:xsd="http://www.w3.org/2001/XMLSchema" xmlns:xs="http://www.w3.org/2001/XMLSchema" xmlns:p="http://schemas.microsoft.com/office/2006/metadata/properties" xmlns:ns2="6e2518bd-902f-42b3-b1b3-c9675c516ecb" xmlns:ns3="36e2b4be-be64-4fdd-afc2-f1de9af73e09" targetNamespace="http://schemas.microsoft.com/office/2006/metadata/properties" ma:root="true" ma:fieldsID="c467fa865f032275db84036fad5a630a" ns2:_="" ns3:_="">
    <xsd:import namespace="6e2518bd-902f-42b3-b1b3-c9675c516ecb"/>
    <xsd:import namespace="36e2b4be-be64-4fdd-afc2-f1de9af73e0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Location" minOccurs="0"/>
                <xsd:element ref="ns3:Staffnam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2518bd-902f-42b3-b1b3-c9675c516ec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fb314e15-4a4b-4ffa-902e-08586c8986d6}" ma:internalName="TaxCatchAll" ma:showField="CatchAllData" ma:web="6e2518bd-902f-42b3-b1b3-c9675c516e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e2b4be-be64-4fdd-afc2-f1de9af73e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41d824f-8fcb-403c-8eb0-24d834084a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Staffname" ma:index="22" nillable="true" ma:displayName="Staff name" ma:format="Dropdown" ma:internalName="Staffname">
      <xsd:simpleType>
        <xsd:restriction base="dms:Text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DB05AB-7289-42D5-8218-CC9F0C2314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2954DE-29BA-4379-9272-3A313CA79880}">
  <ds:schemaRefs>
    <ds:schemaRef ds:uri="0fb1bde1-631d-4b85-b733-18ff3a22a6a0"/>
    <ds:schemaRef ds:uri="36e2b4be-be64-4fdd-afc2-f1de9af73e09"/>
    <ds:schemaRef ds:uri="6e2518bd-902f-42b3-b1b3-c9675c516ecb"/>
    <ds:schemaRef ds:uri="f4c9e2e0-995c-420f-8587-58a471748de6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50C3FB4-686C-4B4D-8BE9-7E438E960347}">
  <ds:schemaRefs>
    <ds:schemaRef ds:uri="36e2b4be-be64-4fdd-afc2-f1de9af73e09"/>
    <ds:schemaRef ds:uri="6e2518bd-902f-42b3-b1b3-c9675c516ec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Corporate-PowerPoint-Template-standard-width</Template>
  <TotalTime>2119</TotalTime>
  <Words>571</Words>
  <Application>Microsoft Office PowerPoint</Application>
  <PresentationFormat>On-screen Show (4:3)</PresentationFormat>
  <Paragraphs>65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1_The City of Calgary</vt:lpstr>
      <vt:lpstr>Module 5: Asset collecting, connecting and weaving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Keam</dc:creator>
  <cp:lastModifiedBy>Heather Keam</cp:lastModifiedBy>
  <cp:revision>31</cp:revision>
  <dcterms:created xsi:type="dcterms:W3CDTF">2024-02-20T19:17:59Z</dcterms:created>
  <dcterms:modified xsi:type="dcterms:W3CDTF">2024-04-19T16:28:46Z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0x010100526F9F16FC949342A7A2BB618D330882</vt:lpwstr>
  </property>
  <property fmtid="{D5CDD505-2E9C-101B-9397-08002B2CF9AE}" pid="3" name="MediaServiceImageTags">
    <vt:lpwstr/>
  </property>
</Properties>
</file>