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  <p:sldMasterId id="2147483664" r:id="rId5"/>
  </p:sldMasterIdLst>
  <p:notesMasterIdLst>
    <p:notesMasterId r:id="rId10"/>
  </p:notesMasterIdLst>
  <p:sldIdLst>
    <p:sldId id="293" r:id="rId6"/>
    <p:sldId id="3073" r:id="rId7"/>
    <p:sldId id="295" r:id="rId8"/>
    <p:sldId id="29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1C0942-07F0-CBC3-0FC9-6D17A6B89973}" name="Lisa Attygalle" initials="LA" userId="S::lisa@tamarackcommunity.ca::9a71e78c-c43b-4c69-a034-12286dfd4515" providerId="AD"/>
  <p188:author id="{F0A3447F-687D-3887-B922-D254BEB51413}" name="Guest User" initials="GU" userId="S::urn:spo:anon#bb965d59fbf555e790956bd06caf3b9213065ce76ba72d17b7e2f47aed12a31e::" providerId="AD"/>
  <p188:author id="{9EC538C0-2DF6-1F26-E1B1-21D9B7A0270A}" name="Rivas, Courtney M." initials="RM" userId="S::cmrobertson1@calgary.ca::2a7370ab-d8a4-42cb-a892-1ce270a479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6295B4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as, Courtney M." userId="2a7370ab-d8a4-42cb-a892-1ce270a479f4" providerId="ADAL" clId="{62671005-779B-4460-AAFE-2C527D72F62F}"/>
    <pc:docChg chg="modSld">
      <pc:chgData name="Rivas, Courtney M." userId="2a7370ab-d8a4-42cb-a892-1ce270a479f4" providerId="ADAL" clId="{62671005-779B-4460-AAFE-2C527D72F62F}" dt="2024-04-19T16:24:11.988" v="1"/>
      <pc:docMkLst>
        <pc:docMk/>
      </pc:docMkLst>
      <pc:sldChg chg="modSp mod">
        <pc:chgData name="Rivas, Courtney M." userId="2a7370ab-d8a4-42cb-a892-1ce270a479f4" providerId="ADAL" clId="{62671005-779B-4460-AAFE-2C527D72F62F}" dt="2024-04-19T16:24:01.072" v="0" actId="20577"/>
        <pc:sldMkLst>
          <pc:docMk/>
          <pc:sldMk cId="1859026155" sldId="295"/>
        </pc:sldMkLst>
        <pc:spChg chg="mod">
          <ac:chgData name="Rivas, Courtney M." userId="2a7370ab-d8a4-42cb-a892-1ce270a479f4" providerId="ADAL" clId="{62671005-779B-4460-AAFE-2C527D72F62F}" dt="2024-04-19T16:24:01.072" v="0" actId="20577"/>
          <ac:spMkLst>
            <pc:docMk/>
            <pc:sldMk cId="1859026155" sldId="295"/>
            <ac:spMk id="6" creationId="{52771DDC-32AA-FD91-A17C-8D05A91DF5E8}"/>
          </ac:spMkLst>
        </pc:spChg>
      </pc:sldChg>
      <pc:sldChg chg="delCm">
        <pc:chgData name="Rivas, Courtney M." userId="2a7370ab-d8a4-42cb-a892-1ce270a479f4" providerId="ADAL" clId="{62671005-779B-4460-AAFE-2C527D72F62F}" dt="2024-04-19T16:24:11.988" v="1"/>
        <pc:sldMkLst>
          <pc:docMk/>
          <pc:sldMk cId="4205203208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vas, Courtney M." userId="2a7370ab-d8a4-42cb-a892-1ce270a479f4" providerId="ADAL" clId="{62671005-779B-4460-AAFE-2C527D72F62F}" dt="2024-04-19T16:24:11.988" v="1"/>
              <pc2:cmMkLst xmlns:pc2="http://schemas.microsoft.com/office/powerpoint/2019/9/main/command">
                <pc:docMk/>
                <pc:sldMk cId="4205203208" sldId="296"/>
                <pc2:cmMk id="{B3681C84-4DA7-4E05-BA6D-DB24AA36DE6A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14C97-4361-4333-8B1C-DA0CFB1F31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D5434DC-8B00-4C6A-AF0D-5DE3A97D7F65}">
      <dgm:prSet phldrT="[Text]"/>
      <dgm:spPr/>
      <dgm:t>
        <a:bodyPr/>
        <a:lstStyle/>
        <a:p>
          <a:r>
            <a:rPr lang="en-CA" dirty="0"/>
            <a:t>Organizations</a:t>
          </a:r>
          <a:br>
            <a:rPr lang="en-CA" dirty="0"/>
          </a:br>
          <a:r>
            <a:rPr lang="en-CA" dirty="0"/>
            <a:t>(staff)</a:t>
          </a:r>
        </a:p>
      </dgm:t>
    </dgm:pt>
    <dgm:pt modelId="{E721C568-9B40-41C3-A168-2A14FD160924}" type="parTrans" cxnId="{EB4B1D3F-BF93-4892-94C8-7C256B5E7731}">
      <dgm:prSet/>
      <dgm:spPr/>
      <dgm:t>
        <a:bodyPr/>
        <a:lstStyle/>
        <a:p>
          <a:endParaRPr lang="en-CA"/>
        </a:p>
      </dgm:t>
    </dgm:pt>
    <dgm:pt modelId="{7896E805-3467-4E43-9AA6-A914C7FEA545}" type="sibTrans" cxnId="{EB4B1D3F-BF93-4892-94C8-7C256B5E7731}">
      <dgm:prSet/>
      <dgm:spPr>
        <a:solidFill>
          <a:schemeClr val="bg1"/>
        </a:solidFill>
      </dgm:spPr>
      <dgm:t>
        <a:bodyPr/>
        <a:lstStyle/>
        <a:p>
          <a:endParaRPr lang="en-CA"/>
        </a:p>
      </dgm:t>
    </dgm:pt>
    <dgm:pt modelId="{E5BDC78E-9E70-4E3B-B76C-909FA5F68EE4}">
      <dgm:prSet phldrT="[Text]"/>
      <dgm:spPr/>
      <dgm:t>
        <a:bodyPr/>
        <a:lstStyle/>
        <a:p>
          <a:r>
            <a:rPr lang="en-CA" dirty="0"/>
            <a:t>Community groups and clubs</a:t>
          </a:r>
          <a:br>
            <a:rPr lang="en-CA" dirty="0"/>
          </a:br>
          <a:r>
            <a:rPr lang="en-CA" dirty="0"/>
            <a:t>(volunteers)</a:t>
          </a:r>
        </a:p>
      </dgm:t>
    </dgm:pt>
    <dgm:pt modelId="{29EAA8C7-90A0-448E-B88F-C59032D79D38}" type="parTrans" cxnId="{F3C33308-5241-4217-BD8C-1516996A59F5}">
      <dgm:prSet/>
      <dgm:spPr/>
      <dgm:t>
        <a:bodyPr/>
        <a:lstStyle/>
        <a:p>
          <a:endParaRPr lang="en-CA"/>
        </a:p>
      </dgm:t>
    </dgm:pt>
    <dgm:pt modelId="{5FD5B441-61DE-4A86-B7B5-33C73A81680E}" type="sibTrans" cxnId="{F3C33308-5241-4217-BD8C-1516996A59F5}">
      <dgm:prSet custT="1"/>
      <dgm:spPr/>
      <dgm:t>
        <a:bodyPr/>
        <a:lstStyle/>
        <a:p>
          <a:r>
            <a:rPr lang="en-CA" sz="1200" dirty="0"/>
            <a:t>Paid connectors</a:t>
          </a:r>
        </a:p>
      </dgm:t>
    </dgm:pt>
    <dgm:pt modelId="{D7077401-89BB-45FA-9E68-40F63467AD08}">
      <dgm:prSet phldrT="[Text]"/>
      <dgm:spPr/>
      <dgm:t>
        <a:bodyPr/>
        <a:lstStyle/>
        <a:p>
          <a:r>
            <a:rPr lang="en-CA" dirty="0"/>
            <a:t>Natural connectors</a:t>
          </a:r>
        </a:p>
      </dgm:t>
    </dgm:pt>
    <dgm:pt modelId="{1BBF40D5-CBFC-479C-A5EB-7FF85318117F}" type="parTrans" cxnId="{552621BF-E164-41C8-B83D-EDD4AEBA2AF3}">
      <dgm:prSet/>
      <dgm:spPr/>
      <dgm:t>
        <a:bodyPr/>
        <a:lstStyle/>
        <a:p>
          <a:endParaRPr lang="en-CA"/>
        </a:p>
      </dgm:t>
    </dgm:pt>
    <dgm:pt modelId="{F430E9A6-B7A5-429D-AE96-2FC1D23398D0}" type="sibTrans" cxnId="{552621BF-E164-41C8-B83D-EDD4AEBA2AF3}">
      <dgm:prSet/>
      <dgm:spPr>
        <a:solidFill>
          <a:schemeClr val="bg1"/>
        </a:solidFill>
      </dgm:spPr>
      <dgm:t>
        <a:bodyPr/>
        <a:lstStyle/>
        <a:p>
          <a:endParaRPr lang="en-CA"/>
        </a:p>
      </dgm:t>
    </dgm:pt>
    <dgm:pt modelId="{B5BA67B3-3E75-429E-9EFF-23483F7CFEC6}" type="pres">
      <dgm:prSet presAssocID="{FEA14C97-4361-4333-8B1C-DA0CFB1F3139}" presName="Name0" presStyleCnt="0">
        <dgm:presLayoutVars>
          <dgm:chMax/>
          <dgm:chPref/>
          <dgm:dir/>
          <dgm:animLvl val="lvl"/>
        </dgm:presLayoutVars>
      </dgm:prSet>
      <dgm:spPr/>
    </dgm:pt>
    <dgm:pt modelId="{4A41ED0A-FFF7-4739-A8D8-CE24DEA69A77}" type="pres">
      <dgm:prSet presAssocID="{9D5434DC-8B00-4C6A-AF0D-5DE3A97D7F65}" presName="composite" presStyleCnt="0"/>
      <dgm:spPr/>
    </dgm:pt>
    <dgm:pt modelId="{035901E3-D70A-4E3E-B47D-1FD9BF836806}" type="pres">
      <dgm:prSet presAssocID="{9D5434DC-8B00-4C6A-AF0D-5DE3A97D7F6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B78D76C-D94B-4346-AFBA-29CF44C8CE1E}" type="pres">
      <dgm:prSet presAssocID="{9D5434DC-8B00-4C6A-AF0D-5DE3A97D7F6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24E71ED-12DB-47D2-99A4-CC32968F395D}" type="pres">
      <dgm:prSet presAssocID="{9D5434DC-8B00-4C6A-AF0D-5DE3A97D7F65}" presName="BalanceSpacing" presStyleCnt="0"/>
      <dgm:spPr/>
    </dgm:pt>
    <dgm:pt modelId="{97113763-892C-4605-9C56-A2C38254CEF0}" type="pres">
      <dgm:prSet presAssocID="{9D5434DC-8B00-4C6A-AF0D-5DE3A97D7F65}" presName="BalanceSpacing1" presStyleCnt="0"/>
      <dgm:spPr/>
    </dgm:pt>
    <dgm:pt modelId="{9BC4A236-2CC8-424E-8342-EBA8ED4459A9}" type="pres">
      <dgm:prSet presAssocID="{7896E805-3467-4E43-9AA6-A914C7FEA545}" presName="Accent1Text" presStyleLbl="node1" presStyleIdx="1" presStyleCnt="6"/>
      <dgm:spPr/>
    </dgm:pt>
    <dgm:pt modelId="{000FC682-7B6A-4D26-9242-932ED552F2A9}" type="pres">
      <dgm:prSet presAssocID="{7896E805-3467-4E43-9AA6-A914C7FEA545}" presName="spaceBetweenRectangles" presStyleCnt="0"/>
      <dgm:spPr/>
    </dgm:pt>
    <dgm:pt modelId="{D00B4109-8687-46B2-8991-17A9DEC9D239}" type="pres">
      <dgm:prSet presAssocID="{E5BDC78E-9E70-4E3B-B76C-909FA5F68EE4}" presName="composite" presStyleCnt="0"/>
      <dgm:spPr/>
    </dgm:pt>
    <dgm:pt modelId="{FC7719F5-104D-4632-B14D-FCA1A1BDA39E}" type="pres">
      <dgm:prSet presAssocID="{E5BDC78E-9E70-4E3B-B76C-909FA5F68EE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8CAD2B0-5E1C-4243-A209-64B905544556}" type="pres">
      <dgm:prSet presAssocID="{E5BDC78E-9E70-4E3B-B76C-909FA5F68EE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1785151-EA2A-4CF2-BEBF-FB90B86435F6}" type="pres">
      <dgm:prSet presAssocID="{E5BDC78E-9E70-4E3B-B76C-909FA5F68EE4}" presName="BalanceSpacing" presStyleCnt="0"/>
      <dgm:spPr/>
    </dgm:pt>
    <dgm:pt modelId="{EBC94E66-0AFB-41DA-984D-989CC56D68C5}" type="pres">
      <dgm:prSet presAssocID="{E5BDC78E-9E70-4E3B-B76C-909FA5F68EE4}" presName="BalanceSpacing1" presStyleCnt="0"/>
      <dgm:spPr/>
    </dgm:pt>
    <dgm:pt modelId="{4E972EA1-8EDA-439B-AAD3-BA58886203CE}" type="pres">
      <dgm:prSet presAssocID="{5FD5B441-61DE-4A86-B7B5-33C73A81680E}" presName="Accent1Text" presStyleLbl="node1" presStyleIdx="3" presStyleCnt="6"/>
      <dgm:spPr/>
    </dgm:pt>
    <dgm:pt modelId="{6EA6E1D4-5544-47EA-A84A-AE6233D5D508}" type="pres">
      <dgm:prSet presAssocID="{5FD5B441-61DE-4A86-B7B5-33C73A81680E}" presName="spaceBetweenRectangles" presStyleCnt="0"/>
      <dgm:spPr/>
    </dgm:pt>
    <dgm:pt modelId="{B0C112A0-A8DF-4EA3-BC98-01D282715218}" type="pres">
      <dgm:prSet presAssocID="{D7077401-89BB-45FA-9E68-40F63467AD08}" presName="composite" presStyleCnt="0"/>
      <dgm:spPr/>
    </dgm:pt>
    <dgm:pt modelId="{EE23AB16-8DE2-4932-907E-EC3E47DEBE9A}" type="pres">
      <dgm:prSet presAssocID="{D7077401-89BB-45FA-9E68-40F63467AD0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B0DB71D-C073-4EDD-B0B4-8EA44323D7AC}" type="pres">
      <dgm:prSet presAssocID="{D7077401-89BB-45FA-9E68-40F63467AD0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9BAFED0-A56C-44BC-9F16-0BFDF4D35F8F}" type="pres">
      <dgm:prSet presAssocID="{D7077401-89BB-45FA-9E68-40F63467AD08}" presName="BalanceSpacing" presStyleCnt="0"/>
      <dgm:spPr/>
    </dgm:pt>
    <dgm:pt modelId="{DF213C17-416A-4714-BAA9-6025D3ED1B5C}" type="pres">
      <dgm:prSet presAssocID="{D7077401-89BB-45FA-9E68-40F63467AD08}" presName="BalanceSpacing1" presStyleCnt="0"/>
      <dgm:spPr/>
    </dgm:pt>
    <dgm:pt modelId="{E16EF4B5-D070-42B5-9227-2B94B4008F4B}" type="pres">
      <dgm:prSet presAssocID="{F430E9A6-B7A5-429D-AE96-2FC1D23398D0}" presName="Accent1Text" presStyleLbl="node1" presStyleIdx="5" presStyleCnt="6" custLinFactNeighborX="684" custLinFactNeighborY="5"/>
      <dgm:spPr/>
    </dgm:pt>
  </dgm:ptLst>
  <dgm:cxnLst>
    <dgm:cxn modelId="{F3C33308-5241-4217-BD8C-1516996A59F5}" srcId="{FEA14C97-4361-4333-8B1C-DA0CFB1F3139}" destId="{E5BDC78E-9E70-4E3B-B76C-909FA5F68EE4}" srcOrd="1" destOrd="0" parTransId="{29EAA8C7-90A0-448E-B88F-C59032D79D38}" sibTransId="{5FD5B441-61DE-4A86-B7B5-33C73A81680E}"/>
    <dgm:cxn modelId="{6EB98712-21D4-4AF9-BB0C-5AE1CE61B096}" type="presOf" srcId="{5FD5B441-61DE-4A86-B7B5-33C73A81680E}" destId="{4E972EA1-8EDA-439B-AAD3-BA58886203CE}" srcOrd="0" destOrd="0" presId="urn:microsoft.com/office/officeart/2008/layout/AlternatingHexagons"/>
    <dgm:cxn modelId="{4B3B4C27-435D-4000-BB5F-13362B273F31}" type="presOf" srcId="{E5BDC78E-9E70-4E3B-B76C-909FA5F68EE4}" destId="{FC7719F5-104D-4632-B14D-FCA1A1BDA39E}" srcOrd="0" destOrd="0" presId="urn:microsoft.com/office/officeart/2008/layout/AlternatingHexagons"/>
    <dgm:cxn modelId="{EB4B1D3F-BF93-4892-94C8-7C256B5E7731}" srcId="{FEA14C97-4361-4333-8B1C-DA0CFB1F3139}" destId="{9D5434DC-8B00-4C6A-AF0D-5DE3A97D7F65}" srcOrd="0" destOrd="0" parTransId="{E721C568-9B40-41C3-A168-2A14FD160924}" sibTransId="{7896E805-3467-4E43-9AA6-A914C7FEA545}"/>
    <dgm:cxn modelId="{84B2CF94-CC33-4260-8AE0-6F3499B1F096}" type="presOf" srcId="{F430E9A6-B7A5-429D-AE96-2FC1D23398D0}" destId="{E16EF4B5-D070-42B5-9227-2B94B4008F4B}" srcOrd="0" destOrd="0" presId="urn:microsoft.com/office/officeart/2008/layout/AlternatingHexagons"/>
    <dgm:cxn modelId="{14742F9F-3AF1-4F70-9BC8-1B31A26BAEF5}" type="presOf" srcId="{D7077401-89BB-45FA-9E68-40F63467AD08}" destId="{EE23AB16-8DE2-4932-907E-EC3E47DEBE9A}" srcOrd="0" destOrd="0" presId="urn:microsoft.com/office/officeart/2008/layout/AlternatingHexagons"/>
    <dgm:cxn modelId="{DF63E0B2-400F-4526-B161-7372374E590E}" type="presOf" srcId="{FEA14C97-4361-4333-8B1C-DA0CFB1F3139}" destId="{B5BA67B3-3E75-429E-9EFF-23483F7CFEC6}" srcOrd="0" destOrd="0" presId="urn:microsoft.com/office/officeart/2008/layout/AlternatingHexagons"/>
    <dgm:cxn modelId="{552621BF-E164-41C8-B83D-EDD4AEBA2AF3}" srcId="{FEA14C97-4361-4333-8B1C-DA0CFB1F3139}" destId="{D7077401-89BB-45FA-9E68-40F63467AD08}" srcOrd="2" destOrd="0" parTransId="{1BBF40D5-CBFC-479C-A5EB-7FF85318117F}" sibTransId="{F430E9A6-B7A5-429D-AE96-2FC1D23398D0}"/>
    <dgm:cxn modelId="{511BB9E6-F115-4402-AF77-9B5252E3B532}" type="presOf" srcId="{9D5434DC-8B00-4C6A-AF0D-5DE3A97D7F65}" destId="{035901E3-D70A-4E3E-B47D-1FD9BF836806}" srcOrd="0" destOrd="0" presId="urn:microsoft.com/office/officeart/2008/layout/AlternatingHexagons"/>
    <dgm:cxn modelId="{982270E9-26E5-4773-AF9C-E001C301A0F4}" type="presOf" srcId="{7896E805-3467-4E43-9AA6-A914C7FEA545}" destId="{9BC4A236-2CC8-424E-8342-EBA8ED4459A9}" srcOrd="0" destOrd="0" presId="urn:microsoft.com/office/officeart/2008/layout/AlternatingHexagons"/>
    <dgm:cxn modelId="{678C51B7-75E8-457A-9290-759DFD8CFB72}" type="presParOf" srcId="{B5BA67B3-3E75-429E-9EFF-23483F7CFEC6}" destId="{4A41ED0A-FFF7-4739-A8D8-CE24DEA69A77}" srcOrd="0" destOrd="0" presId="urn:microsoft.com/office/officeart/2008/layout/AlternatingHexagons"/>
    <dgm:cxn modelId="{B0DFCE25-1840-4F50-9924-6F9BED50F7CF}" type="presParOf" srcId="{4A41ED0A-FFF7-4739-A8D8-CE24DEA69A77}" destId="{035901E3-D70A-4E3E-B47D-1FD9BF836806}" srcOrd="0" destOrd="0" presId="urn:microsoft.com/office/officeart/2008/layout/AlternatingHexagons"/>
    <dgm:cxn modelId="{EFEDE5C0-0BB0-4A56-976B-CC2F60CE55AE}" type="presParOf" srcId="{4A41ED0A-FFF7-4739-A8D8-CE24DEA69A77}" destId="{9B78D76C-D94B-4346-AFBA-29CF44C8CE1E}" srcOrd="1" destOrd="0" presId="urn:microsoft.com/office/officeart/2008/layout/AlternatingHexagons"/>
    <dgm:cxn modelId="{15626821-FF5A-4689-BB7A-14D195115286}" type="presParOf" srcId="{4A41ED0A-FFF7-4739-A8D8-CE24DEA69A77}" destId="{724E71ED-12DB-47D2-99A4-CC32968F395D}" srcOrd="2" destOrd="0" presId="urn:microsoft.com/office/officeart/2008/layout/AlternatingHexagons"/>
    <dgm:cxn modelId="{A9163A77-4E09-4959-A8FA-926E7AC5CFCE}" type="presParOf" srcId="{4A41ED0A-FFF7-4739-A8D8-CE24DEA69A77}" destId="{97113763-892C-4605-9C56-A2C38254CEF0}" srcOrd="3" destOrd="0" presId="urn:microsoft.com/office/officeart/2008/layout/AlternatingHexagons"/>
    <dgm:cxn modelId="{A233572F-F425-4B31-BCA0-0741AEDD9732}" type="presParOf" srcId="{4A41ED0A-FFF7-4739-A8D8-CE24DEA69A77}" destId="{9BC4A236-2CC8-424E-8342-EBA8ED4459A9}" srcOrd="4" destOrd="0" presId="urn:microsoft.com/office/officeart/2008/layout/AlternatingHexagons"/>
    <dgm:cxn modelId="{0BBE068F-EA30-4764-AB22-30543DB79070}" type="presParOf" srcId="{B5BA67B3-3E75-429E-9EFF-23483F7CFEC6}" destId="{000FC682-7B6A-4D26-9242-932ED552F2A9}" srcOrd="1" destOrd="0" presId="urn:microsoft.com/office/officeart/2008/layout/AlternatingHexagons"/>
    <dgm:cxn modelId="{AE99907E-3786-486D-9C9B-7672AB083570}" type="presParOf" srcId="{B5BA67B3-3E75-429E-9EFF-23483F7CFEC6}" destId="{D00B4109-8687-46B2-8991-17A9DEC9D239}" srcOrd="2" destOrd="0" presId="urn:microsoft.com/office/officeart/2008/layout/AlternatingHexagons"/>
    <dgm:cxn modelId="{8F4ED20B-876F-42FC-ADC1-86725CFC9B7D}" type="presParOf" srcId="{D00B4109-8687-46B2-8991-17A9DEC9D239}" destId="{FC7719F5-104D-4632-B14D-FCA1A1BDA39E}" srcOrd="0" destOrd="0" presId="urn:microsoft.com/office/officeart/2008/layout/AlternatingHexagons"/>
    <dgm:cxn modelId="{D37E9FBA-66EC-4717-B99B-9D6CB63F705B}" type="presParOf" srcId="{D00B4109-8687-46B2-8991-17A9DEC9D239}" destId="{A8CAD2B0-5E1C-4243-A209-64B905544556}" srcOrd="1" destOrd="0" presId="urn:microsoft.com/office/officeart/2008/layout/AlternatingHexagons"/>
    <dgm:cxn modelId="{4689A4E4-FD49-49CA-AC28-79825D5394C4}" type="presParOf" srcId="{D00B4109-8687-46B2-8991-17A9DEC9D239}" destId="{51785151-EA2A-4CF2-BEBF-FB90B86435F6}" srcOrd="2" destOrd="0" presId="urn:microsoft.com/office/officeart/2008/layout/AlternatingHexagons"/>
    <dgm:cxn modelId="{D843FD6E-2E96-4A42-AD4D-1B1CE08CC1E5}" type="presParOf" srcId="{D00B4109-8687-46B2-8991-17A9DEC9D239}" destId="{EBC94E66-0AFB-41DA-984D-989CC56D68C5}" srcOrd="3" destOrd="0" presId="urn:microsoft.com/office/officeart/2008/layout/AlternatingHexagons"/>
    <dgm:cxn modelId="{60E79C16-CFB6-46DC-97DE-88F03F7DF5D2}" type="presParOf" srcId="{D00B4109-8687-46B2-8991-17A9DEC9D239}" destId="{4E972EA1-8EDA-439B-AAD3-BA58886203CE}" srcOrd="4" destOrd="0" presId="urn:microsoft.com/office/officeart/2008/layout/AlternatingHexagons"/>
    <dgm:cxn modelId="{06A29401-A78A-4F6B-B7A9-538521E1BD24}" type="presParOf" srcId="{B5BA67B3-3E75-429E-9EFF-23483F7CFEC6}" destId="{6EA6E1D4-5544-47EA-A84A-AE6233D5D508}" srcOrd="3" destOrd="0" presId="urn:microsoft.com/office/officeart/2008/layout/AlternatingHexagons"/>
    <dgm:cxn modelId="{FE545C0C-36AC-4DB0-AD13-4998252A1989}" type="presParOf" srcId="{B5BA67B3-3E75-429E-9EFF-23483F7CFEC6}" destId="{B0C112A0-A8DF-4EA3-BC98-01D282715218}" srcOrd="4" destOrd="0" presId="urn:microsoft.com/office/officeart/2008/layout/AlternatingHexagons"/>
    <dgm:cxn modelId="{0E4E6BD7-6A18-4686-AB0F-A32153E830C2}" type="presParOf" srcId="{B0C112A0-A8DF-4EA3-BC98-01D282715218}" destId="{EE23AB16-8DE2-4932-907E-EC3E47DEBE9A}" srcOrd="0" destOrd="0" presId="urn:microsoft.com/office/officeart/2008/layout/AlternatingHexagons"/>
    <dgm:cxn modelId="{FD26E985-3E97-49D3-87B7-98BE00C535E3}" type="presParOf" srcId="{B0C112A0-A8DF-4EA3-BC98-01D282715218}" destId="{DB0DB71D-C073-4EDD-B0B4-8EA44323D7AC}" srcOrd="1" destOrd="0" presId="urn:microsoft.com/office/officeart/2008/layout/AlternatingHexagons"/>
    <dgm:cxn modelId="{E5079FD2-5FA8-4F64-A698-681B793BBB16}" type="presParOf" srcId="{B0C112A0-A8DF-4EA3-BC98-01D282715218}" destId="{19BAFED0-A56C-44BC-9F16-0BFDF4D35F8F}" srcOrd="2" destOrd="0" presId="urn:microsoft.com/office/officeart/2008/layout/AlternatingHexagons"/>
    <dgm:cxn modelId="{F4481968-92B2-4ACC-AFD8-1759D1CA4CC9}" type="presParOf" srcId="{B0C112A0-A8DF-4EA3-BC98-01D282715218}" destId="{DF213C17-416A-4714-BAA9-6025D3ED1B5C}" srcOrd="3" destOrd="0" presId="urn:microsoft.com/office/officeart/2008/layout/AlternatingHexagons"/>
    <dgm:cxn modelId="{7F4314F6-CFE0-46BE-BA72-6A4A4ACD8B2B}" type="presParOf" srcId="{B0C112A0-A8DF-4EA3-BC98-01D282715218}" destId="{E16EF4B5-D070-42B5-9227-2B94B4008F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01E3-D70A-4E3E-B47D-1FD9BF836806}">
      <dsp:nvSpPr>
        <dsp:cNvPr id="0" name=""/>
        <dsp:cNvSpPr/>
      </dsp:nvSpPr>
      <dsp:spPr>
        <a:xfrm rot="5400000">
          <a:off x="2998949" y="114784"/>
          <a:ext cx="1746209" cy="15192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Organizations</a:t>
          </a:r>
          <a:br>
            <a:rPr lang="en-CA" sz="1200" kern="1200" dirty="0"/>
          </a:br>
          <a:r>
            <a:rPr lang="en-CA" sz="1200" kern="1200" dirty="0"/>
            <a:t>(staff)</a:t>
          </a:r>
        </a:p>
      </dsp:txBody>
      <dsp:txXfrm rot="-5400000">
        <a:off x="3349194" y="273399"/>
        <a:ext cx="1045718" cy="1201973"/>
      </dsp:txXfrm>
    </dsp:sp>
    <dsp:sp modelId="{9B78D76C-D94B-4346-AFBA-29CF44C8CE1E}">
      <dsp:nvSpPr>
        <dsp:cNvPr id="0" name=""/>
        <dsp:cNvSpPr/>
      </dsp:nvSpPr>
      <dsp:spPr>
        <a:xfrm>
          <a:off x="4677754" y="350522"/>
          <a:ext cx="1948769" cy="104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4A236-2CC8-424E-8342-EBA8ED4459A9}">
      <dsp:nvSpPr>
        <dsp:cNvPr id="0" name=""/>
        <dsp:cNvSpPr/>
      </dsp:nvSpPr>
      <dsp:spPr>
        <a:xfrm rot="5400000">
          <a:off x="1358210" y="114784"/>
          <a:ext cx="1746209" cy="151920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1708455" y="273399"/>
        <a:ext cx="1045718" cy="1201973"/>
      </dsp:txXfrm>
    </dsp:sp>
    <dsp:sp modelId="{FC7719F5-104D-4632-B14D-FCA1A1BDA39E}">
      <dsp:nvSpPr>
        <dsp:cNvPr id="0" name=""/>
        <dsp:cNvSpPr/>
      </dsp:nvSpPr>
      <dsp:spPr>
        <a:xfrm rot="5400000">
          <a:off x="2175436" y="1596966"/>
          <a:ext cx="1746209" cy="15192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Community groups and clubs</a:t>
          </a:r>
          <a:br>
            <a:rPr lang="en-CA" sz="1200" kern="1200" dirty="0"/>
          </a:br>
          <a:r>
            <a:rPr lang="en-CA" sz="1200" kern="1200" dirty="0"/>
            <a:t>(volunteers)</a:t>
          </a:r>
        </a:p>
      </dsp:txBody>
      <dsp:txXfrm rot="-5400000">
        <a:off x="2525681" y="1755581"/>
        <a:ext cx="1045718" cy="1201973"/>
      </dsp:txXfrm>
    </dsp:sp>
    <dsp:sp modelId="{A8CAD2B0-5E1C-4243-A209-64B905544556}">
      <dsp:nvSpPr>
        <dsp:cNvPr id="0" name=""/>
        <dsp:cNvSpPr/>
      </dsp:nvSpPr>
      <dsp:spPr>
        <a:xfrm>
          <a:off x="340170" y="1832705"/>
          <a:ext cx="1885906" cy="104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72EA1-8EDA-439B-AAD3-BA58886203CE}">
      <dsp:nvSpPr>
        <dsp:cNvPr id="0" name=""/>
        <dsp:cNvSpPr/>
      </dsp:nvSpPr>
      <dsp:spPr>
        <a:xfrm rot="5400000">
          <a:off x="3816175" y="1596966"/>
          <a:ext cx="1746209" cy="15192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Paid connectors</a:t>
          </a:r>
        </a:p>
      </dsp:txBody>
      <dsp:txXfrm rot="-5400000">
        <a:off x="4166420" y="1755581"/>
        <a:ext cx="1045718" cy="1201973"/>
      </dsp:txXfrm>
    </dsp:sp>
    <dsp:sp modelId="{EE23AB16-8DE2-4932-907E-EC3E47DEBE9A}">
      <dsp:nvSpPr>
        <dsp:cNvPr id="0" name=""/>
        <dsp:cNvSpPr/>
      </dsp:nvSpPr>
      <dsp:spPr>
        <a:xfrm rot="5400000">
          <a:off x="2998949" y="3079149"/>
          <a:ext cx="1746209" cy="15192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Natural connectors</a:t>
          </a:r>
        </a:p>
      </dsp:txBody>
      <dsp:txXfrm rot="-5400000">
        <a:off x="3349194" y="3237764"/>
        <a:ext cx="1045718" cy="1201973"/>
      </dsp:txXfrm>
    </dsp:sp>
    <dsp:sp modelId="{DB0DB71D-C073-4EDD-B0B4-8EA44323D7AC}">
      <dsp:nvSpPr>
        <dsp:cNvPr id="0" name=""/>
        <dsp:cNvSpPr/>
      </dsp:nvSpPr>
      <dsp:spPr>
        <a:xfrm>
          <a:off x="4677754" y="3314887"/>
          <a:ext cx="1948769" cy="104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F4B5-D070-42B5-9227-2B94B4008F4B}">
      <dsp:nvSpPr>
        <dsp:cNvPr id="0" name=""/>
        <dsp:cNvSpPr/>
      </dsp:nvSpPr>
      <dsp:spPr>
        <a:xfrm rot="5400000">
          <a:off x="1368602" y="3079236"/>
          <a:ext cx="1746209" cy="151920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1718847" y="3237851"/>
        <a:ext cx="1045718" cy="120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BDE81-735B-4840-9A10-658418D6367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81FA-F533-8E49-AB55-6AD3F809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081FA-F533-8E49-AB55-6AD3F8091F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1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3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998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41933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0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9943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3254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9809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42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610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  <a:p>
            <a:pPr lvl="0"/>
            <a:r>
              <a:rPr lang="en-US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8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  <a:p>
            <a:pPr lvl="0"/>
            <a:r>
              <a:rPr lang="en-US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79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33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500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040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5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04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3379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386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1303468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706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50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177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2116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262812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78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987726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646571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1538446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C628-273C-E27F-17A3-03C26F60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DAE7-312F-88CF-0463-39B947F2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16F2E-B3D8-DF3A-277B-BE3676B1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7870-1A68-4763-8CEF-68722DA7943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E75A-BE0D-846C-252C-10A7F42D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9046C-F63B-A2FD-FD5C-E3F5276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7484-568C-4FD0-A733-47B1837E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6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6424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0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0995-F16E-FB43-A612-86103B2C6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1E7A5-2A66-5249-BA0F-6042D9A421F6}"/>
              </a:ext>
            </a:extLst>
          </p:cNvPr>
          <p:cNvSpPr txBox="1"/>
          <p:nvPr/>
        </p:nvSpPr>
        <p:spPr>
          <a:xfrm>
            <a:off x="242411" y="6486441"/>
            <a:ext cx="1415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ISC: Confidential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ED428-E127-284A-83F3-B2E918BB4261}"/>
              </a:ext>
            </a:extLst>
          </p:cNvPr>
          <p:cNvSpPr txBox="1"/>
          <p:nvPr/>
        </p:nvSpPr>
        <p:spPr>
          <a:xfrm>
            <a:off x="1708658" y="6486441"/>
            <a:ext cx="182499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/>
              <a:t>Title of presentation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6DCB38F-822A-F359-3241-E4761DEC93F9}"/>
              </a:ext>
            </a:extLst>
          </p:cNvPr>
          <p:cNvSpPr txBox="1">
            <a:spLocks/>
          </p:cNvSpPr>
          <p:nvPr userDrawn="1"/>
        </p:nvSpPr>
        <p:spPr>
          <a:xfrm>
            <a:off x="341880" y="0"/>
            <a:ext cx="1800617" cy="864296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0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4" r:id="rId17"/>
    <p:sldLayoutId id="2147483680" r:id="rId18"/>
    <p:sldLayoutId id="2147483704" r:id="rId1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lanting plants in a garden&#10;&#10;Description automatically generated">
            <a:extLst>
              <a:ext uri="{FF2B5EF4-FFF2-40B4-BE49-F238E27FC236}">
                <a16:creationId xmlns:a16="http://schemas.microsoft.com/office/drawing/2014/main" id="{27002E14-99E8-BBF2-D6C5-F5234E2AC1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206" b="1220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1C8C99-FC1D-A51E-AFA1-865EB82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Module 3: </a:t>
            </a:r>
            <a:r>
              <a:rPr lang="en-CA"/>
              <a:t>Finding connectors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31EBF-62AF-F60E-5EA0-05C315668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E3EB-A35B-E18E-EEE1-CB95F654F6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CA" sz="3600">
                <a:latin typeface="Selawik Semibold" panose="020B0702040204020203" pitchFamily="34" charset="0"/>
              </a:rPr>
              <a:t> 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456AD67-A7FC-75C4-E077-B36E08F21BD6}"/>
              </a:ext>
            </a:extLst>
          </p:cNvPr>
          <p:cNvSpPr/>
          <p:nvPr/>
        </p:nvSpPr>
        <p:spPr>
          <a:xfrm>
            <a:off x="6151145" y="2462963"/>
            <a:ext cx="1115928" cy="234615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en-US" sz="1200" dirty="0"/>
              <a:t>scale</a:t>
            </a:r>
            <a:endParaRPr lang="en-CA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CA845-C7CD-7BAB-D053-CFB08F45C9D0}"/>
              </a:ext>
            </a:extLst>
          </p:cNvPr>
          <p:cNvSpPr txBox="1"/>
          <p:nvPr/>
        </p:nvSpPr>
        <p:spPr>
          <a:xfrm>
            <a:off x="6427870" y="5122411"/>
            <a:ext cx="785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Local</a:t>
            </a:r>
            <a:endParaRPr lang="en-CA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CD7C2-C8E9-E06B-70FE-207A7F5B54D5}"/>
              </a:ext>
            </a:extLst>
          </p:cNvPr>
          <p:cNvSpPr txBox="1"/>
          <p:nvPr/>
        </p:nvSpPr>
        <p:spPr>
          <a:xfrm>
            <a:off x="6198771" y="2097256"/>
            <a:ext cx="12482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Citywide</a:t>
            </a:r>
            <a:endParaRPr lang="en-CA" sz="135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B477DB-784A-2892-8920-5F8BA68E8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881995"/>
              </p:ext>
            </p:extLst>
          </p:nvPr>
        </p:nvGraphicFramePr>
        <p:xfrm>
          <a:off x="-323849" y="1472511"/>
          <a:ext cx="6966695" cy="471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4CA2F4B-5B45-D816-6ED0-07562BB50C3D}"/>
              </a:ext>
            </a:extLst>
          </p:cNvPr>
          <p:cNvSpPr txBox="1"/>
          <p:nvPr/>
        </p:nvSpPr>
        <p:spPr>
          <a:xfrm>
            <a:off x="1147481" y="575363"/>
            <a:ext cx="7404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Selawik Semibold" panose="020B0702040204020203" pitchFamily="34" charset="0"/>
              </a:rPr>
              <a:t>Who are the Community Connectors?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65319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771DDC-32AA-FD91-A17C-8D05A91DF5E8}"/>
              </a:ext>
            </a:extLst>
          </p:cNvPr>
          <p:cNvSpPr txBox="1"/>
          <p:nvPr/>
        </p:nvSpPr>
        <p:spPr>
          <a:xfrm>
            <a:off x="1667435" y="870373"/>
            <a:ext cx="6051176" cy="5023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C8102E"/>
                </a:solidFill>
                <a:effectLst/>
                <a:latin typeface="Selawik Semibold"/>
                <a:ea typeface="Yu Mincho"/>
                <a:cs typeface="Calibri"/>
              </a:rPr>
              <a:t>Role of a connector</a:t>
            </a:r>
            <a:endParaRPr lang="en-CA" sz="3200" kern="100" dirty="0">
              <a:solidFill>
                <a:srgbClr val="C8102E"/>
              </a:solidFill>
              <a:effectLst/>
              <a:latin typeface="Selawik Semibold"/>
              <a:ea typeface="Yu Mincho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/>
                <a:ea typeface="Calibri"/>
                <a:cs typeface="Arial"/>
              </a:rPr>
              <a:t>Being able to build relationships and make connections between people from different backgrounds. Being a relationship </a:t>
            </a:r>
            <a:r>
              <a:rPr lang="en-US" dirty="0">
                <a:latin typeface="Calibri"/>
                <a:ea typeface="Calibri"/>
                <a:cs typeface="Arial"/>
              </a:rPr>
              <a:t>connector</a:t>
            </a:r>
            <a:r>
              <a:rPr lang="en-US" sz="1800" dirty="0">
                <a:effectLst/>
                <a:latin typeface="Calibri"/>
                <a:ea typeface="Calibri"/>
                <a:cs typeface="Arial"/>
              </a:rPr>
              <a:t>.</a:t>
            </a:r>
            <a:endParaRPr lang="en-CA" sz="1800" dirty="0">
              <a:effectLst/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Being able to find and bring together people and resources in communities and groups.</a:t>
            </a:r>
            <a:endParaRPr lang="en-CA" sz="1800" dirty="0"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Being a good team player, extending trust, </a:t>
            </a:r>
            <a:r>
              <a:rPr lang="en-US" dirty="0">
                <a:latin typeface="Calibri"/>
                <a:ea typeface="Calibri"/>
                <a:cs typeface="Calibri"/>
              </a:rPr>
              <a:t>welcoming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and handling situations with sensitivity.</a:t>
            </a:r>
            <a:endParaRPr lang="en-CA" sz="1800" dirty="0">
              <a:effectLst/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/>
                <a:ea typeface="Calibri"/>
                <a:cs typeface="Calibri"/>
              </a:rPr>
              <a:t>Asking who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is missing and how we can connect with them</a:t>
            </a:r>
            <a:r>
              <a:rPr lang="en-US" dirty="0">
                <a:latin typeface="Calibri"/>
                <a:ea typeface="Calibri"/>
                <a:cs typeface="Calibri"/>
              </a:rPr>
              <a:t>. </a:t>
            </a:r>
            <a:endParaRPr lang="en-CA" sz="1800" dirty="0">
              <a:effectLst/>
              <a:latin typeface="Calibri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/>
                <a:ea typeface="Calibri"/>
                <a:cs typeface="Arial"/>
              </a:rPr>
              <a:t>Being creative, curious and a good listener.</a:t>
            </a:r>
            <a:endParaRPr lang="en-CA" sz="1800" dirty="0">
              <a:effectLst/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Having a deep dedication to building communities, fostering relationships and </a:t>
            </a:r>
            <a:r>
              <a:rPr lang="en-US" dirty="0">
                <a:latin typeface="Calibri"/>
                <a:ea typeface="Calibri"/>
                <a:cs typeface="Calibri"/>
              </a:rPr>
              <a:t>including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everyone.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Helping to bring in voices of those </a:t>
            </a:r>
            <a:r>
              <a:rPr lang="en-US" dirty="0">
                <a:latin typeface="Calibri"/>
                <a:ea typeface="Calibri"/>
                <a:cs typeface="Calibri"/>
              </a:rPr>
              <a:t>have been historically excluded from participating</a:t>
            </a:r>
            <a:r>
              <a:rPr lang="en-US" sz="1800" dirty="0">
                <a:effectLst/>
                <a:latin typeface="Calibri"/>
                <a:ea typeface="Calibri"/>
                <a:cs typeface="Calibri"/>
              </a:rPr>
              <a:t> in the community.</a:t>
            </a:r>
            <a:endParaRPr lang="en-CA" sz="18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02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2D27F1-2F66-B051-8C78-4AC82665DA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8288" y="483496"/>
            <a:ext cx="6270625" cy="682625"/>
          </a:xfrm>
          <a:prstGeom prst="rect">
            <a:avLst/>
          </a:prstGeom>
        </p:spPr>
        <p:txBody>
          <a:bodyPr/>
          <a:lstStyle/>
          <a:p>
            <a:r>
              <a:rPr lang="en-CA" sz="3200" dirty="0">
                <a:solidFill>
                  <a:srgbClr val="C8102E"/>
                </a:solidFill>
                <a:latin typeface="Selawik Semibold" panose="020B0702040204020203" pitchFamily="34" charset="0"/>
              </a:rPr>
              <a:t>How to find a connector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8B0775-3E81-3526-96A5-0DE360FFD4FA}"/>
              </a:ext>
            </a:extLst>
          </p:cNvPr>
          <p:cNvSpPr txBox="1">
            <a:spLocks/>
          </p:cNvSpPr>
          <p:nvPr/>
        </p:nvSpPr>
        <p:spPr>
          <a:xfrm>
            <a:off x="195942" y="1253331"/>
            <a:ext cx="8379098" cy="435133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BD92E1D-870A-C741-C142-9C334ADF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90" y="1213621"/>
            <a:ext cx="7814202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Calibri"/>
                <a:cs typeface="Arial"/>
              </a:rPr>
              <a:t>Look for </a:t>
            </a:r>
            <a:r>
              <a:rPr lang="en-CA" sz="1400" b="1" dirty="0">
                <a:latin typeface="Calibri"/>
                <a:cs typeface="Arial"/>
              </a:rPr>
              <a:t>networking groups</a:t>
            </a:r>
            <a:r>
              <a:rPr lang="en-CA" sz="1400" dirty="0">
                <a:latin typeface="Calibri"/>
                <a:cs typeface="Arial"/>
              </a:rPr>
              <a:t> (groups that are already formed and meeting) such as coffee groups, different age groups, the community elder, cultural or interest groups.</a:t>
            </a:r>
            <a:endParaRPr lang="en-US" sz="1400" dirty="0">
              <a:latin typeface="Calibri"/>
              <a:cs typeface="Arial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Ensure that connectors are representative of their community and have 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varied life experiences</a:t>
            </a:r>
            <a:r>
              <a:rPr lang="en-CA" altLang="en-US" sz="1400" b="1" dirty="0">
                <a:latin typeface="Calibri"/>
                <a:ea typeface="Calibri"/>
                <a:cs typeface="Arial"/>
              </a:rPr>
              <a:t>.</a:t>
            </a:r>
            <a:endParaRPr lang="en-CA" altLang="en-US" sz="1400" b="1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Arial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Participate</a:t>
            </a:r>
            <a:r>
              <a:rPr lang="en-CA" altLang="en-US" sz="1400" b="1" dirty="0">
                <a:latin typeface="Calibri"/>
                <a:ea typeface="Calibri"/>
                <a:cs typeface="Calibri"/>
              </a:rPr>
              <a:t> 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in community activities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and volunteer so that you get to know</a:t>
            </a:r>
            <a:r>
              <a:rPr lang="en-CA" altLang="en-US" sz="1400" dirty="0">
                <a:latin typeface="Calibri"/>
                <a:ea typeface="Calibri"/>
                <a:cs typeface="Calibri"/>
              </a:rPr>
              <a:t> 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people </a:t>
            </a:r>
            <a:r>
              <a:rPr lang="en-CA" altLang="en-US" sz="1400" dirty="0">
                <a:latin typeface="Calibri"/>
                <a:ea typeface="Calibri"/>
                <a:cs typeface="Calibri"/>
              </a:rPr>
              <a:t>that might be a good fit to be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connectors.</a:t>
            </a:r>
            <a:r>
              <a:rPr lang="en-CA" altLang="en-US" sz="1400" dirty="0">
                <a:latin typeface="Calibri"/>
                <a:ea typeface="Calibri"/>
                <a:cs typeface="Calibri"/>
              </a:rPr>
              <a:t>  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sz="1400" b="1" dirty="0">
                <a:latin typeface="Calibri"/>
                <a:ea typeface="Calibri"/>
                <a:cs typeface="Calibri"/>
              </a:rPr>
              <a:t>Have snowball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CA" altLang="en-US" sz="1400" b="1" dirty="0">
                <a:latin typeface="Calibri"/>
                <a:ea typeface="Calibri"/>
                <a:cs typeface="Calibri"/>
              </a:rPr>
              <a:t>conversations. </a:t>
            </a:r>
            <a:r>
              <a:rPr lang="en-CA" altLang="en-US" sz="1400" dirty="0">
                <a:latin typeface="Calibri"/>
                <a:ea typeface="Calibri"/>
                <a:cs typeface="Calibri"/>
              </a:rPr>
              <a:t>Ask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people in the community w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anose="02020603050405020304" pitchFamily="18" charset="0"/>
                <a:cs typeface="Calibri"/>
              </a:rPr>
              <a:t>ho they know is a connector, and then ask other people who they know and so forth. Then once you hear the same one to two names, that could be your person.</a:t>
            </a:r>
            <a:r>
              <a:rPr lang="en-CA" altLang="en-US" sz="14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CA" altLang="en-US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anose="02020603050405020304" pitchFamily="18" charset="0"/>
                <a:cs typeface="Calibri"/>
              </a:rPr>
              <a:t>Organize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anose="02020603050405020304" pitchFamily="18" charset="0"/>
                <a:cs typeface="Calibri"/>
              </a:rPr>
              <a:t>a networking gathering.</a:t>
            </a:r>
            <a:r>
              <a:rPr lang="en-CA" altLang="en-US" sz="1400" b="1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CA" altLang="en-US" sz="1400" dirty="0">
                <a:latin typeface="Calibri"/>
                <a:ea typeface="Times New Roman" panose="02020603050405020304" pitchFamily="18" charset="0"/>
                <a:cs typeface="Calibri"/>
              </a:rPr>
              <a:t>The people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anose="02020603050405020304" pitchFamily="18" charset="0"/>
                <a:cs typeface="Calibri"/>
              </a:rPr>
              <a:t> who like to connect and meet people will show up. It might just take a few events to get traction or momentum. </a:t>
            </a:r>
            <a:r>
              <a:rPr lang="en-CA" altLang="en-US" sz="14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Go to where people are talking,</a:t>
            </a:r>
            <a:r>
              <a:rPr lang="en-CA" altLang="en-US" sz="1400" b="1" dirty="0">
                <a:latin typeface="Calibri"/>
                <a:ea typeface="Calibri"/>
                <a:cs typeface="Arial"/>
              </a:rPr>
              <a:t> 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and sharing ideas and opinions, such as community group meetings or </a:t>
            </a:r>
            <a:r>
              <a:rPr lang="en-CA" altLang="en-US" sz="1400" dirty="0">
                <a:latin typeface="Calibri"/>
                <a:ea typeface="Calibri"/>
                <a:cs typeface="Arial"/>
              </a:rPr>
              <a:t>C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ouncil</a:t>
            </a:r>
            <a:r>
              <a:rPr lang="en-CA" altLang="en-US" sz="1400" dirty="0">
                <a:latin typeface="Calibri"/>
                <a:ea typeface="Calibri"/>
                <a:cs typeface="Arial"/>
              </a:rPr>
              <a:t> 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meetings </a:t>
            </a:r>
            <a:r>
              <a:rPr lang="en-CA" altLang="en-US" sz="1400" dirty="0">
                <a:latin typeface="Calibri"/>
                <a:ea typeface="Calibri"/>
                <a:cs typeface="Arial"/>
              </a:rPr>
              <a:t>( i.e. school and City) 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to see who likes to speak their minds. Talk to those who organize community meetings. They may not be the ones who speak but are great connectors.</a:t>
            </a:r>
            <a:endParaRPr lang="en-CA" altLang="en-US" sz="1400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Arial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Observe people at events </a:t>
            </a:r>
            <a:r>
              <a:rPr lang="en-CA" altLang="en-US" sz="1400" dirty="0">
                <a:latin typeface="Calibri"/>
                <a:ea typeface="Calibri"/>
                <a:cs typeface="Arial"/>
              </a:rPr>
              <a:t>and see who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 keeps coming out to your events. </a:t>
            </a:r>
            <a:r>
              <a:rPr lang="en-CA" altLang="en-US" sz="1400" dirty="0">
                <a:latin typeface="Calibri"/>
                <a:ea typeface="Calibri"/>
                <a:cs typeface="Arial"/>
              </a:rPr>
              <a:t>W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ho brings people with them?</a:t>
            </a:r>
            <a:endParaRPr lang="en-CA" altLang="en-US" sz="1400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Arial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Finding someone's “why</a:t>
            </a:r>
            <a:r>
              <a:rPr lang="en-CA" altLang="en-US" sz="1400" b="1" dirty="0">
                <a:latin typeface="Calibri"/>
                <a:ea typeface="Calibri"/>
                <a:cs typeface="Arial"/>
              </a:rPr>
              <a:t>”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CA" altLang="en-US" sz="1400" dirty="0">
                <a:latin typeface="Calibri"/>
                <a:ea typeface="Calibri"/>
                <a:cs typeface="Arial"/>
              </a:rPr>
              <a:t>and create</a:t>
            </a:r>
            <a:r>
              <a:rPr kumimoji="0" lang="en-CA" altLang="en-US" sz="1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Arial"/>
              </a:rPr>
              <a:t> different points of entry so people can come in.</a:t>
            </a:r>
            <a:endParaRPr lang="en-CA" altLang="en-US" sz="1400" b="0" i="0" u="none" strike="noStrike" cap="none" normalizeH="0" baseline="0" dirty="0">
              <a:ln>
                <a:noFill/>
              </a:ln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87FC0-EB51-E24C-77FC-A494D353A509}"/>
              </a:ext>
            </a:extLst>
          </p:cNvPr>
          <p:cNvSpPr txBox="1"/>
          <p:nvPr/>
        </p:nvSpPr>
        <p:spPr>
          <a:xfrm>
            <a:off x="664899" y="5789729"/>
            <a:ext cx="781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1600" b="1" dirty="0">
                <a:latin typeface="Calibri"/>
                <a:ea typeface="Calibri"/>
                <a:cs typeface="Arial"/>
              </a:rPr>
              <a:t>Remember that ABCD is about building relationships.  </a:t>
            </a:r>
            <a:r>
              <a:rPr lang="en-CA" altLang="en-US" sz="1600" dirty="0">
                <a:latin typeface="Calibri"/>
                <a:ea typeface="Calibri"/>
                <a:cs typeface="Arial"/>
              </a:rPr>
              <a:t>Explore the community and talk to different people in the community individually and get to know them</a:t>
            </a:r>
            <a:r>
              <a:rPr lang="en-CA" altLang="en-US" sz="1600" b="1" dirty="0">
                <a:latin typeface="Calibri"/>
                <a:ea typeface="Calibri"/>
                <a:cs typeface="Arial"/>
              </a:rPr>
              <a:t>. 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205203208"/>
      </p:ext>
    </p:extLst>
  </p:cSld>
  <p:clrMapOvr>
    <a:masterClrMapping/>
  </p:clrMapOvr>
</p:sld>
</file>

<file path=ppt/theme/theme1.xml><?xml version="1.0" encoding="utf-8"?>
<a:theme xmlns:a="http://schemas.openxmlformats.org/drawingml/2006/main" name="1_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2.xml><?xml version="1.0" encoding="utf-8"?>
<a:theme xmlns:a="http://schemas.openxmlformats.org/drawingml/2006/main" name="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2518bd-902f-42b3-b1b3-c9675c516ecb" xsi:nil="true"/>
    <lcf76f155ced4ddcb4097134ff3c332f xmlns="36e2b4be-be64-4fdd-afc2-f1de9af73e09">
      <Terms xmlns="http://schemas.microsoft.com/office/infopath/2007/PartnerControls"/>
    </lcf76f155ced4ddcb4097134ff3c332f>
    <Staffname xmlns="36e2b4be-be64-4fdd-afc2-f1de9af73e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F9F16FC949342A7A2BB618D330882" ma:contentTypeVersion="16" ma:contentTypeDescription="Create a new document." ma:contentTypeScope="" ma:versionID="77a26e6996f579ce2df247a2d92a856a">
  <xsd:schema xmlns:xsd="http://www.w3.org/2001/XMLSchema" xmlns:xs="http://www.w3.org/2001/XMLSchema" xmlns:p="http://schemas.microsoft.com/office/2006/metadata/properties" xmlns:ns2="6e2518bd-902f-42b3-b1b3-c9675c516ecb" xmlns:ns3="36e2b4be-be64-4fdd-afc2-f1de9af73e09" targetNamespace="http://schemas.microsoft.com/office/2006/metadata/properties" ma:root="true" ma:fieldsID="c467fa865f032275db84036fad5a630a" ns2:_="" ns3:_="">
    <xsd:import namespace="6e2518bd-902f-42b3-b1b3-c9675c516ecb"/>
    <xsd:import namespace="36e2b4be-be64-4fdd-afc2-f1de9af73e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Staffnam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518bd-902f-42b3-b1b3-c9675c516e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314e15-4a4b-4ffa-902e-08586c8986d6}" ma:internalName="TaxCatchAll" ma:showField="CatchAllData" ma:web="6e2518bd-902f-42b3-b1b3-c9675c516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2b4be-be64-4fdd-afc2-f1de9af7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1d824f-8fcb-403c-8eb0-24d834084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taffname" ma:index="22" nillable="true" ma:displayName="Staff name" ma:format="Dropdown" ma:internalName="Staffname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954DE-29BA-4379-9272-3A313CA79880}">
  <ds:schemaRefs>
    <ds:schemaRef ds:uri="http://purl.org/dc/elements/1.1/"/>
    <ds:schemaRef ds:uri="http://purl.org/dc/terms/"/>
    <ds:schemaRef ds:uri="http://purl.org/dc/dcmitype/"/>
    <ds:schemaRef ds:uri="6e2518bd-902f-42b3-b1b3-c9675c516ecb"/>
    <ds:schemaRef ds:uri="36e2b4be-be64-4fdd-afc2-f1de9af73e09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0DB05AB-7289-42D5-8218-CC9F0C231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D1680-E1E4-40BC-8549-8172AFDC3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518bd-902f-42b3-b1b3-c9675c516ecb"/>
    <ds:schemaRef ds:uri="36e2b4be-be64-4fdd-afc2-f1de9af73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Corporate-PowerPoint-Template-standard-width</Template>
  <TotalTime>21</TotalTime>
  <Words>409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Selawik Semibold</vt:lpstr>
      <vt:lpstr>Symbol</vt:lpstr>
      <vt:lpstr>Wingdings</vt:lpstr>
      <vt:lpstr>1_The City of Calgary</vt:lpstr>
      <vt:lpstr>The City of Calgary</vt:lpstr>
      <vt:lpstr>Module 3: Finding connectors</vt:lpstr>
      <vt:lpstr> </vt:lpstr>
      <vt:lpstr>PowerPoint Presentation</vt:lpstr>
      <vt:lpstr>How to find a connector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Keam</dc:creator>
  <cp:lastModifiedBy>Rivas, Courtney M.</cp:lastModifiedBy>
  <cp:revision>64</cp:revision>
  <dcterms:created xsi:type="dcterms:W3CDTF">2024-02-20T19:17:59Z</dcterms:created>
  <dcterms:modified xsi:type="dcterms:W3CDTF">2024-04-19T16:24:17Z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0x010100526F9F16FC949342A7A2BB618D330882</vt:lpwstr>
  </property>
  <property fmtid="{D5CDD505-2E9C-101B-9397-08002B2CF9AE}" pid="3" name="MediaServiceImageTags">
    <vt:lpwstr/>
  </property>
</Properties>
</file>